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82" r:id="rId2"/>
    <p:sldId id="388" r:id="rId3"/>
    <p:sldId id="389" r:id="rId4"/>
    <p:sldId id="390" r:id="rId5"/>
    <p:sldId id="391" r:id="rId6"/>
    <p:sldId id="392" r:id="rId7"/>
    <p:sldId id="393" r:id="rId8"/>
    <p:sldId id="394" r:id="rId9"/>
    <p:sldId id="339" r:id="rId10"/>
  </p:sldIdLst>
  <p:sldSz cx="9144000" cy="6858000" type="screen4x3"/>
  <p:notesSz cx="7008813" cy="9234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6653"/>
    <a:srgbClr val="FF0000"/>
    <a:srgbClr val="FF3399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D12ABA-00DD-4B2A-A378-11D76142A490}" v="15" dt="2022-04-29T14:50:53.9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312" autoAdjust="0"/>
    <p:restoredTop sz="90929"/>
  </p:normalViewPr>
  <p:slideViewPr>
    <p:cSldViewPr>
      <p:cViewPr varScale="1">
        <p:scale>
          <a:sx n="78" d="100"/>
          <a:sy n="78" d="100"/>
        </p:scale>
        <p:origin x="1013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13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riq Gilani" userId="f95dad9b-1e6c-498c-b573-9242e9268dd4" providerId="ADAL" clId="{9BD12ABA-00DD-4B2A-A378-11D76142A490}"/>
    <pc:docChg chg="custSel addSld modSld">
      <pc:chgData name="Tariq Gilani" userId="f95dad9b-1e6c-498c-b573-9242e9268dd4" providerId="ADAL" clId="{9BD12ABA-00DD-4B2A-A378-11D76142A490}" dt="2022-04-29T14:55:28.632" v="1083"/>
      <pc:docMkLst>
        <pc:docMk/>
      </pc:docMkLst>
      <pc:sldChg chg="modSp mod">
        <pc:chgData name="Tariq Gilani" userId="f95dad9b-1e6c-498c-b573-9242e9268dd4" providerId="ADAL" clId="{9BD12ABA-00DD-4B2A-A378-11D76142A490}" dt="2022-04-29T14:42:43.103" v="931" actId="400"/>
        <pc:sldMkLst>
          <pc:docMk/>
          <pc:sldMk cId="2651712728" sldId="339"/>
        </pc:sldMkLst>
        <pc:spChg chg="mod">
          <ac:chgData name="Tariq Gilani" userId="f95dad9b-1e6c-498c-b573-9242e9268dd4" providerId="ADAL" clId="{9BD12ABA-00DD-4B2A-A378-11D76142A490}" dt="2022-04-29T14:42:43.103" v="931" actId="400"/>
          <ac:spMkLst>
            <pc:docMk/>
            <pc:sldMk cId="2651712728" sldId="339"/>
            <ac:spMk id="5" creationId="{FBC18835-4E7D-4C1A-B990-D05A6C8B7A70}"/>
          </ac:spMkLst>
        </pc:spChg>
        <pc:spChg chg="mod">
          <ac:chgData name="Tariq Gilani" userId="f95dad9b-1e6c-498c-b573-9242e9268dd4" providerId="ADAL" clId="{9BD12ABA-00DD-4B2A-A378-11D76142A490}" dt="2022-04-29T14:40:27.246" v="928" actId="207"/>
          <ac:spMkLst>
            <pc:docMk/>
            <pc:sldMk cId="2651712728" sldId="339"/>
            <ac:spMk id="7" creationId="{9B979193-7525-4935-AC10-B210F19F7AB2}"/>
          </ac:spMkLst>
        </pc:spChg>
      </pc:sldChg>
      <pc:sldChg chg="addSp delSp modSp new mod modAnim">
        <pc:chgData name="Tariq Gilani" userId="f95dad9b-1e6c-498c-b573-9242e9268dd4" providerId="ADAL" clId="{9BD12ABA-00DD-4B2A-A378-11D76142A490}" dt="2022-04-29T14:55:28.632" v="1083"/>
        <pc:sldMkLst>
          <pc:docMk/>
          <pc:sldMk cId="3912443037" sldId="393"/>
        </pc:sldMkLst>
        <pc:spChg chg="del">
          <ac:chgData name="Tariq Gilani" userId="f95dad9b-1e6c-498c-b573-9242e9268dd4" providerId="ADAL" clId="{9BD12ABA-00DD-4B2A-A378-11D76142A490}" dt="2022-04-29T13:45:46.642" v="1" actId="478"/>
          <ac:spMkLst>
            <pc:docMk/>
            <pc:sldMk cId="3912443037" sldId="393"/>
            <ac:spMk id="2" creationId="{6284FF1E-676C-41B3-B05E-8CE57673811B}"/>
          </ac:spMkLst>
        </pc:spChg>
        <pc:spChg chg="del">
          <ac:chgData name="Tariq Gilani" userId="f95dad9b-1e6c-498c-b573-9242e9268dd4" providerId="ADAL" clId="{9BD12ABA-00DD-4B2A-A378-11D76142A490}" dt="2022-04-29T13:45:50.356" v="2" actId="478"/>
          <ac:spMkLst>
            <pc:docMk/>
            <pc:sldMk cId="3912443037" sldId="393"/>
            <ac:spMk id="3" creationId="{AD742319-724C-4F6B-BF80-81CEB1928620}"/>
          </ac:spMkLst>
        </pc:spChg>
        <pc:spChg chg="del">
          <ac:chgData name="Tariq Gilani" userId="f95dad9b-1e6c-498c-b573-9242e9268dd4" providerId="ADAL" clId="{9BD12ABA-00DD-4B2A-A378-11D76142A490}" dt="2022-04-29T13:45:53.526" v="3" actId="478"/>
          <ac:spMkLst>
            <pc:docMk/>
            <pc:sldMk cId="3912443037" sldId="393"/>
            <ac:spMk id="4" creationId="{B2231123-E9FE-459D-BD11-9AD77676ABC5}"/>
          </ac:spMkLst>
        </pc:spChg>
        <pc:spChg chg="add mod">
          <ac:chgData name="Tariq Gilani" userId="f95dad9b-1e6c-498c-b573-9242e9268dd4" providerId="ADAL" clId="{9BD12ABA-00DD-4B2A-A378-11D76142A490}" dt="2022-04-29T13:47:39.709" v="19" actId="14100"/>
          <ac:spMkLst>
            <pc:docMk/>
            <pc:sldMk cId="3912443037" sldId="393"/>
            <ac:spMk id="5" creationId="{B9B7BA88-5B45-44E7-B023-39625BC9C909}"/>
          </ac:spMkLst>
        </pc:spChg>
        <pc:spChg chg="add mod">
          <ac:chgData name="Tariq Gilani" userId="f95dad9b-1e6c-498c-b573-9242e9268dd4" providerId="ADAL" clId="{9BD12ABA-00DD-4B2A-A378-11D76142A490}" dt="2022-04-29T14:19:41.640" v="251" actId="20577"/>
          <ac:spMkLst>
            <pc:docMk/>
            <pc:sldMk cId="3912443037" sldId="393"/>
            <ac:spMk id="6" creationId="{C70BF37B-DCDC-4A59-8E57-870D075CF4DF}"/>
          </ac:spMkLst>
        </pc:spChg>
        <pc:spChg chg="add mod">
          <ac:chgData name="Tariq Gilani" userId="f95dad9b-1e6c-498c-b573-9242e9268dd4" providerId="ADAL" clId="{9BD12ABA-00DD-4B2A-A378-11D76142A490}" dt="2022-04-29T14:51:13.637" v="1017" actId="1076"/>
          <ac:spMkLst>
            <pc:docMk/>
            <pc:sldMk cId="3912443037" sldId="393"/>
            <ac:spMk id="7" creationId="{ADDF692E-77DB-4F1C-AC9D-4BE1E64926DE}"/>
          </ac:spMkLst>
        </pc:spChg>
        <pc:spChg chg="add mod">
          <ac:chgData name="Tariq Gilani" userId="f95dad9b-1e6c-498c-b573-9242e9268dd4" providerId="ADAL" clId="{9BD12ABA-00DD-4B2A-A378-11D76142A490}" dt="2022-04-29T14:24:26.557" v="328" actId="14100"/>
          <ac:spMkLst>
            <pc:docMk/>
            <pc:sldMk cId="3912443037" sldId="393"/>
            <ac:spMk id="8" creationId="{A4AC762A-F78C-4372-9299-2FD154BC6EF8}"/>
          </ac:spMkLst>
        </pc:spChg>
        <pc:spChg chg="add mod">
          <ac:chgData name="Tariq Gilani" userId="f95dad9b-1e6c-498c-b573-9242e9268dd4" providerId="ADAL" clId="{9BD12ABA-00DD-4B2A-A378-11D76142A490}" dt="2022-04-29T14:25:17.943" v="364" actId="14100"/>
          <ac:spMkLst>
            <pc:docMk/>
            <pc:sldMk cId="3912443037" sldId="393"/>
            <ac:spMk id="9" creationId="{ED3E6B84-EDD0-421B-9612-8FC6BB2C65D8}"/>
          </ac:spMkLst>
        </pc:spChg>
        <pc:spChg chg="add mod">
          <ac:chgData name="Tariq Gilani" userId="f95dad9b-1e6c-498c-b573-9242e9268dd4" providerId="ADAL" clId="{9BD12ABA-00DD-4B2A-A378-11D76142A490}" dt="2022-04-29T14:27:24.852" v="380" actId="20577"/>
          <ac:spMkLst>
            <pc:docMk/>
            <pc:sldMk cId="3912443037" sldId="393"/>
            <ac:spMk id="10" creationId="{AEEB1B99-6393-4A08-BD82-6E7B5EACFB5D}"/>
          </ac:spMkLst>
        </pc:spChg>
        <pc:spChg chg="add mod">
          <ac:chgData name="Tariq Gilani" userId="f95dad9b-1e6c-498c-b573-9242e9268dd4" providerId="ADAL" clId="{9BD12ABA-00DD-4B2A-A378-11D76142A490}" dt="2022-04-29T14:31:40.776" v="711" actId="14100"/>
          <ac:spMkLst>
            <pc:docMk/>
            <pc:sldMk cId="3912443037" sldId="393"/>
            <ac:spMk id="11" creationId="{FF100440-1DFE-4CD1-823C-431AF29F1F37}"/>
          </ac:spMkLst>
        </pc:spChg>
        <pc:spChg chg="add mod">
          <ac:chgData name="Tariq Gilani" userId="f95dad9b-1e6c-498c-b573-9242e9268dd4" providerId="ADAL" clId="{9BD12ABA-00DD-4B2A-A378-11D76142A490}" dt="2022-04-29T14:33:19.789" v="743" actId="14100"/>
          <ac:spMkLst>
            <pc:docMk/>
            <pc:sldMk cId="3912443037" sldId="393"/>
            <ac:spMk id="12" creationId="{A7583BF0-7102-4010-8AF8-D5B6CBB2876C}"/>
          </ac:spMkLst>
        </pc:spChg>
        <pc:spChg chg="add mod">
          <ac:chgData name="Tariq Gilani" userId="f95dad9b-1e6c-498c-b573-9242e9268dd4" providerId="ADAL" clId="{9BD12ABA-00DD-4B2A-A378-11D76142A490}" dt="2022-04-29T14:34:20.601" v="761" actId="20577"/>
          <ac:spMkLst>
            <pc:docMk/>
            <pc:sldMk cId="3912443037" sldId="393"/>
            <ac:spMk id="13" creationId="{5E3CC77E-F547-43E6-BFD3-2C03E669D6CC}"/>
          </ac:spMkLst>
        </pc:spChg>
        <pc:spChg chg="add mod">
          <ac:chgData name="Tariq Gilani" userId="f95dad9b-1e6c-498c-b573-9242e9268dd4" providerId="ADAL" clId="{9BD12ABA-00DD-4B2A-A378-11D76142A490}" dt="2022-04-29T14:46:52.957" v="983" actId="1076"/>
          <ac:spMkLst>
            <pc:docMk/>
            <pc:sldMk cId="3912443037" sldId="393"/>
            <ac:spMk id="14" creationId="{EF5B9C37-E044-4DBD-8FFA-E225593007AF}"/>
          </ac:spMkLst>
        </pc:spChg>
        <pc:spChg chg="add mod">
          <ac:chgData name="Tariq Gilani" userId="f95dad9b-1e6c-498c-b573-9242e9268dd4" providerId="ADAL" clId="{9BD12ABA-00DD-4B2A-A378-11D76142A490}" dt="2022-04-29T14:38:15.560" v="926" actId="114"/>
          <ac:spMkLst>
            <pc:docMk/>
            <pc:sldMk cId="3912443037" sldId="393"/>
            <ac:spMk id="15" creationId="{7D02F989-1D03-4D1D-ADA5-579D5BC3A682}"/>
          </ac:spMkLst>
        </pc:spChg>
        <pc:spChg chg="add mod">
          <ac:chgData name="Tariq Gilani" userId="f95dad9b-1e6c-498c-b573-9242e9268dd4" providerId="ADAL" clId="{9BD12ABA-00DD-4B2A-A378-11D76142A490}" dt="2022-04-29T14:46:23.783" v="978" actId="207"/>
          <ac:spMkLst>
            <pc:docMk/>
            <pc:sldMk cId="3912443037" sldId="393"/>
            <ac:spMk id="16" creationId="{1131DE71-E289-4745-837A-9FE15D0B0B4B}"/>
          </ac:spMkLst>
        </pc:spChg>
        <pc:spChg chg="add mod">
          <ac:chgData name="Tariq Gilani" userId="f95dad9b-1e6c-498c-b573-9242e9268dd4" providerId="ADAL" clId="{9BD12ABA-00DD-4B2A-A378-11D76142A490}" dt="2022-04-29T14:51:16.813" v="1018" actId="1076"/>
          <ac:spMkLst>
            <pc:docMk/>
            <pc:sldMk cId="3912443037" sldId="393"/>
            <ac:spMk id="17" creationId="{65231721-2115-4FF5-B7E3-A5000006CA80}"/>
          </ac:spMkLst>
        </pc:spChg>
        <pc:spChg chg="add mod">
          <ac:chgData name="Tariq Gilani" userId="f95dad9b-1e6c-498c-b573-9242e9268dd4" providerId="ADAL" clId="{9BD12ABA-00DD-4B2A-A378-11D76142A490}" dt="2022-04-29T14:52:57.093" v="1034" actId="20577"/>
          <ac:spMkLst>
            <pc:docMk/>
            <pc:sldMk cId="3912443037" sldId="393"/>
            <ac:spMk id="20" creationId="{90117265-84E5-4DAE-A831-490DD416C53A}"/>
          </ac:spMkLst>
        </pc:spChg>
        <pc:spChg chg="add mod">
          <ac:chgData name="Tariq Gilani" userId="f95dad9b-1e6c-498c-b573-9242e9268dd4" providerId="ADAL" clId="{9BD12ABA-00DD-4B2A-A378-11D76142A490}" dt="2022-04-29T14:55:21.069" v="1071" actId="1076"/>
          <ac:spMkLst>
            <pc:docMk/>
            <pc:sldMk cId="3912443037" sldId="393"/>
            <ac:spMk id="21" creationId="{46BB94B9-1014-47DF-BC11-203D3C392699}"/>
          </ac:spMkLst>
        </pc:spChg>
        <pc:cxnChg chg="add mod">
          <ac:chgData name="Tariq Gilani" userId="f95dad9b-1e6c-498c-b573-9242e9268dd4" providerId="ADAL" clId="{9BD12ABA-00DD-4B2A-A378-11D76142A490}" dt="2022-04-29T14:52:27.005" v="1027" actId="14100"/>
          <ac:cxnSpMkLst>
            <pc:docMk/>
            <pc:sldMk cId="3912443037" sldId="393"/>
            <ac:cxnSpMk id="3" creationId="{623D51F9-91A2-4217-9315-8809ACF26A1E}"/>
          </ac:cxnSpMkLst>
        </pc:cxnChg>
      </pc:sldChg>
      <pc:sldChg chg="addSp delSp modSp new mod">
        <pc:chgData name="Tariq Gilani" userId="f95dad9b-1e6c-498c-b573-9242e9268dd4" providerId="ADAL" clId="{9BD12ABA-00DD-4B2A-A378-11D76142A490}" dt="2022-04-29T14:49:00.317" v="1001" actId="1076"/>
        <pc:sldMkLst>
          <pc:docMk/>
          <pc:sldMk cId="389331308" sldId="394"/>
        </pc:sldMkLst>
        <pc:spChg chg="del">
          <ac:chgData name="Tariq Gilani" userId="f95dad9b-1e6c-498c-b573-9242e9268dd4" providerId="ADAL" clId="{9BD12ABA-00DD-4B2A-A378-11D76142A490}" dt="2022-04-29T14:43:36.352" v="933" actId="478"/>
          <ac:spMkLst>
            <pc:docMk/>
            <pc:sldMk cId="389331308" sldId="394"/>
            <ac:spMk id="2" creationId="{44F040A0-094C-4EBD-BA47-2FF01A6E9469}"/>
          </ac:spMkLst>
        </pc:spChg>
        <pc:spChg chg="del">
          <ac:chgData name="Tariq Gilani" userId="f95dad9b-1e6c-498c-b573-9242e9268dd4" providerId="ADAL" clId="{9BD12ABA-00DD-4B2A-A378-11D76142A490}" dt="2022-04-29T14:43:38.423" v="934" actId="478"/>
          <ac:spMkLst>
            <pc:docMk/>
            <pc:sldMk cId="389331308" sldId="394"/>
            <ac:spMk id="3" creationId="{111BDF76-70DD-47C9-815D-03AD99DCF78D}"/>
          </ac:spMkLst>
        </pc:spChg>
        <pc:spChg chg="add mod">
          <ac:chgData name="Tariq Gilani" userId="f95dad9b-1e6c-498c-b573-9242e9268dd4" providerId="ADAL" clId="{9BD12ABA-00DD-4B2A-A378-11D76142A490}" dt="2022-04-29T14:49:00.317" v="1001" actId="1076"/>
          <ac:spMkLst>
            <pc:docMk/>
            <pc:sldMk cId="389331308" sldId="394"/>
            <ac:spMk id="3" creationId="{B9B7BA88-5B45-44E7-B023-39625BC9C909}"/>
          </ac:spMkLst>
        </pc:spChg>
        <pc:spChg chg="del">
          <ac:chgData name="Tariq Gilani" userId="f95dad9b-1e6c-498c-b573-9242e9268dd4" providerId="ADAL" clId="{9BD12ABA-00DD-4B2A-A378-11D76142A490}" dt="2022-04-29T14:43:43.311" v="935" actId="478"/>
          <ac:spMkLst>
            <pc:docMk/>
            <pc:sldMk cId="389331308" sldId="394"/>
            <ac:spMk id="4" creationId="{A63C74F2-AE49-43CE-8283-FD80EAF01C15}"/>
          </ac:spMkLst>
        </pc:spChg>
        <pc:spChg chg="add mod">
          <ac:chgData name="Tariq Gilani" userId="f95dad9b-1e6c-498c-b573-9242e9268dd4" providerId="ADAL" clId="{9BD12ABA-00DD-4B2A-A378-11D76142A490}" dt="2022-04-29T14:48:58.325" v="1000" actId="1076"/>
          <ac:spMkLst>
            <pc:docMk/>
            <pc:sldMk cId="389331308" sldId="394"/>
            <ac:spMk id="4" creationId="{B9B7BA88-5B45-44E7-B023-39625BC9C909}"/>
          </ac:spMkLst>
        </pc:spChg>
        <pc:spChg chg="add mod">
          <ac:chgData name="Tariq Gilani" userId="f95dad9b-1e6c-498c-b573-9242e9268dd4" providerId="ADAL" clId="{9BD12ABA-00DD-4B2A-A378-11D76142A490}" dt="2022-04-29T14:48:56.565" v="999" actId="1076"/>
          <ac:spMkLst>
            <pc:docMk/>
            <pc:sldMk cId="389331308" sldId="394"/>
            <ac:spMk id="5" creationId="{149A9B13-3C6D-4CEB-8E4B-B0DBD146D449}"/>
          </ac:spMkLst>
        </pc:sp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4T20:42:10.084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0 1 24575,'0'0'-8191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4T20:42:12.188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0 0 24575,'0'0'-8191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4T20:42:15.691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0 0 24575,'0'0'-8191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4T20:42:18.247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0 1 24575,'0'0'-8191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4T20:42:21.221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0 0 24575,'0'0'-8191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4T20:42:26.753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1 0 24575,'0'0'-8191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4T20:42:29.772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0 1 24575,'0'0'-8191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4T20:42:32.981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0 1 24575,'0'0'-8191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4-24T20:42:38.046"/>
    </inkml:context>
    <inkml:brush xml:id="br0">
      <inkml:brushProperty name="width" value="0.35" units="cm"/>
      <inkml:brushProperty name="height" value="0.35" units="cm"/>
      <inkml:brushProperty name="color" value="#008C3A"/>
    </inkml:brush>
  </inkml:definitions>
  <inkml:trace contextRef="#ctx0" brushRef="#br0">0 0 24575,'0'5'0,"0"6"0,0 10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039" y="0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/>
          <a:lstStyle>
            <a:lvl1pPr algn="r">
              <a:defRPr sz="1200"/>
            </a:lvl1pPr>
          </a:lstStyle>
          <a:p>
            <a:fld id="{3019E931-502E-4BD8-B2BA-ADE9B3D6A91F}" type="datetimeFigureOut">
              <a:rPr lang="en-US" smtClean="0"/>
              <a:pPr/>
              <a:t>4/29/2022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8037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07" tIns="46404" rIns="92807" bIns="464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882" y="4386382"/>
            <a:ext cx="5607050" cy="4155520"/>
          </a:xfrm>
          <a:prstGeom prst="rect">
            <a:avLst/>
          </a:prstGeom>
        </p:spPr>
        <p:txBody>
          <a:bodyPr vert="horz" lIns="92807" tIns="46404" rIns="92807" bIns="4640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039" y="8771161"/>
            <a:ext cx="3037152" cy="461724"/>
          </a:xfrm>
          <a:prstGeom prst="rect">
            <a:avLst/>
          </a:prstGeom>
        </p:spPr>
        <p:txBody>
          <a:bodyPr vert="horz" lIns="92807" tIns="46404" rIns="92807" bIns="46404" rtlCol="0" anchor="b"/>
          <a:lstStyle>
            <a:lvl1pPr algn="r">
              <a:defRPr sz="1200"/>
            </a:lvl1pPr>
          </a:lstStyle>
          <a:p>
            <a:fld id="{5C9290D6-8B2F-41C3-BC07-D9FA90E3141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89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60CD02-C9EA-4E0D-8A9C-6ECDA4FC109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D91191-C6DC-420E-8888-2FAA466DB8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9248AB-000E-488C-B430-49B47E7BB2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B8D2A32-D363-429F-BF45-EBA3E4B05F0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B85D3B-AB12-4DDF-B841-35D09249C1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297906-8E86-488E-9A79-C6B3116B62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46A072-D37E-45D0-893E-F026A12BAF7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E5D1D4-086E-4D6B-8418-3182586CF0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EA9DAB-BD10-4FF5-9161-4F898DB3C9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871E9F-DA12-42D1-987C-09D13C83D6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7C6BCB-8963-474B-BC00-ED40907EDF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869166FC-F44D-4F1E-B996-D5899645575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1.png"/><Relationship Id="rId3" Type="http://schemas.openxmlformats.org/officeDocument/2006/relationships/image" Target="../media/image266.png"/><Relationship Id="rId7" Type="http://schemas.openxmlformats.org/officeDocument/2006/relationships/image" Target="../media/image270.png"/><Relationship Id="rId2" Type="http://schemas.openxmlformats.org/officeDocument/2006/relationships/image" Target="../media/image26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9.png"/><Relationship Id="rId11" Type="http://schemas.openxmlformats.org/officeDocument/2006/relationships/image" Target="../media/image274.png"/><Relationship Id="rId5" Type="http://schemas.openxmlformats.org/officeDocument/2006/relationships/image" Target="../media/image268.png"/><Relationship Id="rId10" Type="http://schemas.openxmlformats.org/officeDocument/2006/relationships/image" Target="../media/image90.png"/><Relationship Id="rId4" Type="http://schemas.openxmlformats.org/officeDocument/2006/relationships/image" Target="../media/image267.png"/><Relationship Id="rId9" Type="http://schemas.openxmlformats.org/officeDocument/2006/relationships/image" Target="../media/image27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1.png"/><Relationship Id="rId3" Type="http://schemas.openxmlformats.org/officeDocument/2006/relationships/image" Target="../media/image276.png"/><Relationship Id="rId7" Type="http://schemas.openxmlformats.org/officeDocument/2006/relationships/image" Target="../media/image280.png"/><Relationship Id="rId2" Type="http://schemas.openxmlformats.org/officeDocument/2006/relationships/image" Target="../media/image27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9.png"/><Relationship Id="rId5" Type="http://schemas.openxmlformats.org/officeDocument/2006/relationships/image" Target="../media/image278.png"/><Relationship Id="rId10" Type="http://schemas.openxmlformats.org/officeDocument/2006/relationships/image" Target="../media/image283.png"/><Relationship Id="rId4" Type="http://schemas.openxmlformats.org/officeDocument/2006/relationships/image" Target="../media/image277.png"/><Relationship Id="rId9" Type="http://schemas.openxmlformats.org/officeDocument/2006/relationships/image" Target="../media/image28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9.png"/><Relationship Id="rId3" Type="http://schemas.openxmlformats.org/officeDocument/2006/relationships/image" Target="../media/image285.png"/><Relationship Id="rId7" Type="http://schemas.openxmlformats.org/officeDocument/2006/relationships/image" Target="../media/image28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7.png"/><Relationship Id="rId5" Type="http://schemas.openxmlformats.org/officeDocument/2006/relationships/image" Target="../media/image217.png"/><Relationship Id="rId4" Type="http://schemas.openxmlformats.org/officeDocument/2006/relationships/image" Target="../media/image286.png"/><Relationship Id="rId9" Type="http://schemas.openxmlformats.org/officeDocument/2006/relationships/image" Target="../media/image29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image" Target="../media/image284.png"/><Relationship Id="rId18" Type="http://schemas.openxmlformats.org/officeDocument/2006/relationships/image" Target="../media/image1411.png"/><Relationship Id="rId3" Type="http://schemas.openxmlformats.org/officeDocument/2006/relationships/customXml" Target="../ink/ink1.xml"/><Relationship Id="rId7" Type="http://schemas.openxmlformats.org/officeDocument/2006/relationships/customXml" Target="../ink/ink4.xml"/><Relationship Id="rId12" Type="http://schemas.openxmlformats.org/officeDocument/2006/relationships/customXml" Target="../ink/ink9.xml"/><Relationship Id="rId17" Type="http://schemas.openxmlformats.org/officeDocument/2006/relationships/image" Target="../media/image1311.png"/><Relationship Id="rId2" Type="http://schemas.openxmlformats.org/officeDocument/2006/relationships/image" Target="../media/image291.png"/><Relationship Id="rId16" Type="http://schemas.openxmlformats.org/officeDocument/2006/relationships/image" Target="../media/image121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customXml" Target="../ink/ink8.xml"/><Relationship Id="rId5" Type="http://schemas.openxmlformats.org/officeDocument/2006/relationships/customXml" Target="../ink/ink2.xml"/><Relationship Id="rId15" Type="http://schemas.openxmlformats.org/officeDocument/2006/relationships/image" Target="../media/image1111.png"/><Relationship Id="rId10" Type="http://schemas.openxmlformats.org/officeDocument/2006/relationships/customXml" Target="../ink/ink7.xml"/><Relationship Id="rId19" Type="http://schemas.openxmlformats.org/officeDocument/2006/relationships/image" Target="../media/image15.png"/><Relationship Id="rId4" Type="http://schemas.openxmlformats.org/officeDocument/2006/relationships/image" Target="../media/image1100.png"/><Relationship Id="rId9" Type="http://schemas.openxmlformats.org/officeDocument/2006/relationships/customXml" Target="../ink/ink6.xml"/><Relationship Id="rId14" Type="http://schemas.openxmlformats.org/officeDocument/2006/relationships/image" Target="../media/image10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2.png"/><Relationship Id="rId18" Type="http://schemas.openxmlformats.org/officeDocument/2006/relationships/image" Target="../media/image27.png"/><Relationship Id="rId3" Type="http://schemas.openxmlformats.org/officeDocument/2006/relationships/image" Target="../media/image1210.png"/><Relationship Id="rId7" Type="http://schemas.openxmlformats.org/officeDocument/2006/relationships/image" Target="../media/image17.png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image" Target="../media/image1110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0.png"/><Relationship Id="rId5" Type="http://schemas.openxmlformats.org/officeDocument/2006/relationships/image" Target="../media/image1410.png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4" Type="http://schemas.openxmlformats.org/officeDocument/2006/relationships/image" Target="../media/image1310.png"/><Relationship Id="rId9" Type="http://schemas.openxmlformats.org/officeDocument/2006/relationships/image" Target="../media/image1810.png"/><Relationship Id="rId1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8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E995BFD-D82D-4692-8F4A-9BDFFE07EC96}"/>
              </a:ext>
            </a:extLst>
          </p:cNvPr>
          <p:cNvSpPr txBox="1"/>
          <p:nvPr/>
        </p:nvSpPr>
        <p:spPr>
          <a:xfrm>
            <a:off x="838200" y="304800"/>
            <a:ext cx="2514600" cy="4616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Theory of Solids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3C64E9B-D602-4F09-9C58-D6DD8EFE8886}"/>
              </a:ext>
            </a:extLst>
          </p:cNvPr>
          <p:cNvSpPr txBox="1"/>
          <p:nvPr/>
        </p:nvSpPr>
        <p:spPr>
          <a:xfrm>
            <a:off x="762000" y="800878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Classical model: </a:t>
            </a:r>
            <a:r>
              <a:rPr lang="en-US" sz="1800" dirty="0"/>
              <a:t>Ideal gas model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4BF42DB-B963-4D9B-8BE2-46CEB3525F0D}"/>
                  </a:ext>
                </a:extLst>
              </p:cNvPr>
              <p:cNvSpPr txBox="1"/>
              <p:nvPr/>
            </p:nvSpPr>
            <p:spPr>
              <a:xfrm>
                <a:off x="4191002" y="543006"/>
                <a:ext cx="15240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4BF42DB-B963-4D9B-8BE2-46CEB3525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2" y="543006"/>
                <a:ext cx="1524000" cy="63478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CE3D52A-FA61-47CA-A932-A68663969EBC}"/>
                  </a:ext>
                </a:extLst>
              </p:cNvPr>
              <p:cNvSpPr txBox="1"/>
              <p:nvPr/>
            </p:nvSpPr>
            <p:spPr>
              <a:xfrm>
                <a:off x="5791204" y="486635"/>
                <a:ext cx="2362196" cy="7523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𝑈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𝜕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CE3D52A-FA61-47CA-A932-A68663969E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4" y="486635"/>
                <a:ext cx="2362196" cy="75238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>
            <a:extLst>
              <a:ext uri="{FF2B5EF4-FFF2-40B4-BE49-F238E27FC236}">
                <a16:creationId xmlns:a16="http://schemas.microsoft.com/office/drawing/2014/main" id="{D06875FB-C139-4A20-BE04-8CC4EDF4FDE7}"/>
              </a:ext>
            </a:extLst>
          </p:cNvPr>
          <p:cNvSpPr txBox="1"/>
          <p:nvPr/>
        </p:nvSpPr>
        <p:spPr>
          <a:xfrm>
            <a:off x="838200" y="123902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Einstein Model: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3459D1-7DFC-4C10-9B96-9C3579282593}"/>
              </a:ext>
            </a:extLst>
          </p:cNvPr>
          <p:cNvSpPr txBox="1"/>
          <p:nvPr/>
        </p:nvSpPr>
        <p:spPr>
          <a:xfrm>
            <a:off x="990600" y="1594482"/>
            <a:ext cx="7848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Each atom in a solid crystal is treated as an independent 3-D harmonic oscillator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Each harmonic oscillator vibrates with frequency, </a:t>
            </a:r>
            <a:r>
              <a:rPr lang="en-US" sz="1800" i="1" dirty="0"/>
              <a:t>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For </a:t>
            </a:r>
            <a:r>
              <a:rPr lang="en-US" sz="1800" i="1" dirty="0"/>
              <a:t>N</a:t>
            </a:r>
            <a:r>
              <a:rPr lang="en-US" sz="1800" dirty="0"/>
              <a:t> atoms, there are </a:t>
            </a:r>
            <a:r>
              <a:rPr lang="en-US" sz="1800" i="1" dirty="0"/>
              <a:t>3N</a:t>
            </a:r>
            <a:r>
              <a:rPr lang="en-US" sz="1800" dirty="0"/>
              <a:t> independent (distinguishable) oscillators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C8648E8-6BF2-49D3-B38F-B070BA69DE1D}"/>
                  </a:ext>
                </a:extLst>
              </p:cNvPr>
              <p:cNvSpPr txBox="1"/>
              <p:nvPr/>
            </p:nvSpPr>
            <p:spPr>
              <a:xfrm>
                <a:off x="838200" y="2638678"/>
                <a:ext cx="78867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/>
                  <a:t>Distinguishable harmonic oscillator </a:t>
                </a:r>
                <a:r>
                  <a:rPr lang="en-US" sz="1800" dirty="0">
                    <a:sym typeface="Wingdings" panose="05000000000000000000" pitchFamily="2" charset="2"/>
                  </a:rPr>
                  <a:t> follows Bose-Einstein statistics with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C8648E8-6BF2-49D3-B38F-B070BA69DE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638678"/>
                <a:ext cx="7886700" cy="369332"/>
              </a:xfrm>
              <a:prstGeom prst="rect">
                <a:avLst/>
              </a:prstGeom>
              <a:blipFill>
                <a:blip r:embed="rId4"/>
                <a:stretch>
                  <a:fillRect l="-696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D45AC606-FEF0-4448-BD2C-7A9FCE1B3B7C}"/>
              </a:ext>
            </a:extLst>
          </p:cNvPr>
          <p:cNvSpPr txBox="1"/>
          <p:nvPr/>
        </p:nvSpPr>
        <p:spPr>
          <a:xfrm>
            <a:off x="990600" y="3124200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Therefore, average occupancy,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682972-B98B-43A1-95DD-6F1F718D1E0F}"/>
                  </a:ext>
                </a:extLst>
              </p:cNvPr>
              <p:cNvSpPr txBox="1"/>
              <p:nvPr/>
            </p:nvSpPr>
            <p:spPr>
              <a:xfrm>
                <a:off x="4191002" y="2971510"/>
                <a:ext cx="1676400" cy="629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h𝑓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4B682972-B98B-43A1-95DD-6F1F718D1E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2" y="2971510"/>
                <a:ext cx="1676400" cy="62959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B3C70377-D81C-4188-857C-3664BAFDBDF5}"/>
              </a:ext>
            </a:extLst>
          </p:cNvPr>
          <p:cNvSpPr txBox="1"/>
          <p:nvPr/>
        </p:nvSpPr>
        <p:spPr>
          <a:xfrm>
            <a:off x="1104900" y="3718959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Energy of each oscillator,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319517E-1564-4BAE-A37B-004AF3E44F4B}"/>
                  </a:ext>
                </a:extLst>
              </p:cNvPr>
              <p:cNvSpPr txBox="1"/>
              <p:nvPr/>
            </p:nvSpPr>
            <p:spPr>
              <a:xfrm>
                <a:off x="3667127" y="3536665"/>
                <a:ext cx="409575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bar>
                            <m:barPr>
                              <m:pos m:val="top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ba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h𝑓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h𝑓</m:t>
                                  </m:r>
                                </m:sup>
                              </m:s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h𝑓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7319517E-1564-4BAE-A37B-004AF3E44F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7127" y="3536665"/>
                <a:ext cx="4095750" cy="7146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A9C90CE-C145-4EC6-AD9B-BD277CE455EE}"/>
                  </a:ext>
                </a:extLst>
              </p:cNvPr>
              <p:cNvSpPr txBox="1"/>
              <p:nvPr/>
            </p:nvSpPr>
            <p:spPr>
              <a:xfrm>
                <a:off x="7581900" y="4294481"/>
                <a:ext cx="12573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h𝑓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=ℏ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A9C90CE-C145-4EC6-AD9B-BD277CE455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1900" y="4294481"/>
                <a:ext cx="1257300" cy="369332"/>
              </a:xfrm>
              <a:prstGeom prst="rect">
                <a:avLst/>
              </a:prstGeom>
              <a:blipFill>
                <a:blip r:embed="rId7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624D03BB-0588-4EAF-B8B9-DDAF4FE72C85}"/>
              </a:ext>
            </a:extLst>
          </p:cNvPr>
          <p:cNvSpPr txBox="1"/>
          <p:nvPr/>
        </p:nvSpPr>
        <p:spPr>
          <a:xfrm>
            <a:off x="1028700" y="4687669"/>
            <a:ext cx="23241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Total Energy of 3N harmonic oscillators,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A779CC-1F69-4D98-872B-D4EC2FBC494B}"/>
                  </a:ext>
                </a:extLst>
              </p:cNvPr>
              <p:cNvSpPr txBox="1"/>
              <p:nvPr/>
            </p:nvSpPr>
            <p:spPr>
              <a:xfrm>
                <a:off x="4352927" y="4174016"/>
                <a:ext cx="2724150" cy="7146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𝛽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ℏ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sup>
                              </m:s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ℏ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𝜔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4DA779CC-1F69-4D98-872B-D4EC2FBC49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52927" y="4174016"/>
                <a:ext cx="2724150" cy="71468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C04ADBF-9147-40A9-B422-C8356DA19B51}"/>
                  </a:ext>
                </a:extLst>
              </p:cNvPr>
              <p:cNvSpPr txBox="1"/>
              <p:nvPr/>
            </p:nvSpPr>
            <p:spPr>
              <a:xfrm>
                <a:off x="3057527" y="4910015"/>
                <a:ext cx="1219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1C04ADBF-9147-40A9-B422-C8356DA19B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7527" y="4910015"/>
                <a:ext cx="1219200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A02E46-36F2-41F6-A354-90E950AB9D63}"/>
                  </a:ext>
                </a:extLst>
              </p:cNvPr>
              <p:cNvSpPr txBox="1"/>
              <p:nvPr/>
            </p:nvSpPr>
            <p:spPr>
              <a:xfrm>
                <a:off x="990600" y="5365724"/>
                <a:ext cx="4381502" cy="57150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𝛽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d>
                      <m:d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𝛽</m:t>
                            </m:r>
                          </m:num>
                          <m:den>
                            <m:r>
                              <a:rPr lang="en-US" sz="1800" i="1" smtClean="0">
                                <a:latin typeface="Cambria Math" panose="02040503050406030204" pitchFamily="18" charset="0"/>
                              </a:rPr>
                              <m:t>𝜕</m:t>
                            </m:r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e>
                    </m:d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A02E46-36F2-41F6-A354-90E950AB9D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5365724"/>
                <a:ext cx="4381502" cy="571503"/>
              </a:xfrm>
              <a:prstGeom prst="rect">
                <a:avLst/>
              </a:prstGeom>
              <a:blipFill>
                <a:blip r:embed="rId10"/>
                <a:stretch>
                  <a:fillRect b="-10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row: Right 20">
            <a:extLst>
              <a:ext uri="{FF2B5EF4-FFF2-40B4-BE49-F238E27FC236}">
                <a16:creationId xmlns:a16="http://schemas.microsoft.com/office/drawing/2014/main" id="{8382D841-9B85-4A2D-A618-0E8D7D605EE9}"/>
              </a:ext>
            </a:extLst>
          </p:cNvPr>
          <p:cNvSpPr/>
          <p:nvPr/>
        </p:nvSpPr>
        <p:spPr>
          <a:xfrm>
            <a:off x="4763731" y="5931271"/>
            <a:ext cx="571500" cy="18466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F453386-1F3B-430E-A2EF-8B38C6BE14BB}"/>
                  </a:ext>
                </a:extLst>
              </p:cNvPr>
              <p:cNvSpPr txBox="1"/>
              <p:nvPr/>
            </p:nvSpPr>
            <p:spPr>
              <a:xfrm>
                <a:off x="5372102" y="5544501"/>
                <a:ext cx="3352798" cy="1009059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𝜖</m:t>
                                          </m:r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𝐵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9F453386-1F3B-430E-A2EF-8B38C6BE14B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2102" y="5544501"/>
                <a:ext cx="3352798" cy="100905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>
            <a:extLst>
              <a:ext uri="{FF2B5EF4-FFF2-40B4-BE49-F238E27FC236}">
                <a16:creationId xmlns:a16="http://schemas.microsoft.com/office/drawing/2014/main" id="{410FCBF6-1ABB-4004-B12E-F3D2C818FE99}"/>
              </a:ext>
            </a:extLst>
          </p:cNvPr>
          <p:cNvSpPr txBox="1"/>
          <p:nvPr/>
        </p:nvSpPr>
        <p:spPr>
          <a:xfrm>
            <a:off x="6781800" y="2971510"/>
            <a:ext cx="21336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Planck’s distribution</a:t>
            </a:r>
          </a:p>
        </p:txBody>
      </p:sp>
    </p:spTree>
    <p:extLst>
      <p:ext uri="{BB962C8B-B14F-4D97-AF65-F5344CB8AC3E}">
        <p14:creationId xmlns:p14="http://schemas.microsoft.com/office/powerpoint/2010/main" val="1358810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4" grpId="0"/>
      <p:bldP spid="7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DE3CF19-ED4B-4301-ACBD-38ABD8C54141}"/>
              </a:ext>
            </a:extLst>
          </p:cNvPr>
          <p:cNvSpPr txBox="1"/>
          <p:nvPr/>
        </p:nvSpPr>
        <p:spPr>
          <a:xfrm>
            <a:off x="685800" y="228600"/>
            <a:ext cx="30480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Theory of Solids </a:t>
            </a:r>
            <a:r>
              <a:rPr lang="en-US" sz="1800" b="1" dirty="0"/>
              <a:t>cont.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4667AA-6F6A-4BBB-AA30-714C3D3B4F5C}"/>
                  </a:ext>
                </a:extLst>
              </p:cNvPr>
              <p:cNvSpPr txBox="1"/>
              <p:nvPr/>
            </p:nvSpPr>
            <p:spPr>
              <a:xfrm>
                <a:off x="3886200" y="399158"/>
                <a:ext cx="3352798" cy="10090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𝜖</m:t>
                                          </m:r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𝐵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24667AA-6F6A-4BBB-AA30-714C3D3B4F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399158"/>
                <a:ext cx="3352798" cy="10090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E34376C4-4082-4756-9A6D-EF5A0284B6A1}"/>
              </a:ext>
            </a:extLst>
          </p:cNvPr>
          <p:cNvSpPr txBox="1"/>
          <p:nvPr/>
        </p:nvSpPr>
        <p:spPr>
          <a:xfrm>
            <a:off x="7391400" y="628710"/>
            <a:ext cx="114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Einstein’s Model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5C045B9-913D-4904-8E12-B67361EE400F}"/>
              </a:ext>
            </a:extLst>
          </p:cNvPr>
          <p:cNvSpPr txBox="1"/>
          <p:nvPr/>
        </p:nvSpPr>
        <p:spPr>
          <a:xfrm>
            <a:off x="685800" y="1275041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For high </a:t>
            </a:r>
            <a:r>
              <a:rPr lang="en-US" sz="1800" b="1" i="1" dirty="0"/>
              <a:t>T</a:t>
            </a:r>
            <a:endParaRPr lang="en-US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069F99B-0551-4CE2-8CD4-1BDA5FC4F293}"/>
                  </a:ext>
                </a:extLst>
              </p:cNvPr>
              <p:cNvSpPr txBox="1"/>
              <p:nvPr/>
            </p:nvSpPr>
            <p:spPr>
              <a:xfrm>
                <a:off x="1676400" y="1524000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≫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069F99B-0551-4CE2-8CD4-1BDA5FC4F2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1524000"/>
                <a:ext cx="175260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FA97C7-862B-4EA7-8987-FD57B1ABD5B6}"/>
                  </a:ext>
                </a:extLst>
              </p:cNvPr>
              <p:cNvSpPr txBox="1"/>
              <p:nvPr/>
            </p:nvSpPr>
            <p:spPr>
              <a:xfrm>
                <a:off x="2933700" y="1387744"/>
                <a:ext cx="1905000" cy="505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DFA97C7-862B-4EA7-8987-FD57B1ABD5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3700" y="1387744"/>
                <a:ext cx="1905000" cy="505588"/>
              </a:xfrm>
              <a:prstGeom prst="rect">
                <a:avLst/>
              </a:prstGeom>
              <a:blipFill>
                <a:blip r:embed="rId4"/>
                <a:stretch>
                  <a:fillRect l="-2556" b="-16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>
            <a:extLst>
              <a:ext uri="{FF2B5EF4-FFF2-40B4-BE49-F238E27FC236}">
                <a16:creationId xmlns:a16="http://schemas.microsoft.com/office/drawing/2014/main" id="{1A8394B3-66CF-47D8-91D6-09D88988D9B2}"/>
              </a:ext>
            </a:extLst>
          </p:cNvPr>
          <p:cNvSpPr txBox="1"/>
          <p:nvPr/>
        </p:nvSpPr>
        <p:spPr>
          <a:xfrm>
            <a:off x="4572000" y="1524000"/>
            <a:ext cx="190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Taylor expansion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AC6DF2B-1375-40E2-8692-0E155F3E09FB}"/>
                  </a:ext>
                </a:extLst>
              </p:cNvPr>
              <p:cNvSpPr txBox="1"/>
              <p:nvPr/>
            </p:nvSpPr>
            <p:spPr>
              <a:xfrm>
                <a:off x="6115050" y="1432072"/>
                <a:ext cx="2705100" cy="655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num>
                            <m:den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</m:s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p>
                      </m:sSup>
                      <m:r>
                        <a:rPr lang="en-US" sz="1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1+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num>
                        <m:den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⋯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AC6DF2B-1375-40E2-8692-0E155F3E09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050" y="1432072"/>
                <a:ext cx="2705100" cy="65582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FBA828-200E-4652-A107-85B2C4D5ED2B}"/>
                  </a:ext>
                </a:extLst>
              </p:cNvPr>
              <p:cNvSpPr txBox="1"/>
              <p:nvPr/>
            </p:nvSpPr>
            <p:spPr>
              <a:xfrm>
                <a:off x="1669026" y="1872859"/>
                <a:ext cx="4655574" cy="100905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𝜖</m:t>
                                  </m:r>
                                </m:num>
                                <m:den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den>
                              </m:f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𝜖</m:t>
                                          </m:r>
                                        </m:num>
                                        <m:den>
                                          <m:sSub>
                                            <m:sSubPr>
                                              <m:ctrlP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𝑘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800" i="1">
                                                  <a:latin typeface="Cambria Math" panose="02040503050406030204" pitchFamily="18" charset="0"/>
                                                </a:rPr>
                                                <m:t>𝐵</m:t>
                                              </m:r>
                                            </m:sub>
                                          </m:sSub>
                                          <m:r>
                                            <a:rPr lang="en-US" sz="1800" i="1">
                                              <a:latin typeface="Cambria Math" panose="02040503050406030204" pitchFamily="18" charset="0"/>
                                            </a:rPr>
                                            <m:t>𝑇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≈3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5FBA828-200E-4652-A107-85B2C4D5ED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9026" y="1872859"/>
                <a:ext cx="4655574" cy="100905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50A4E51-8A14-4056-830D-AD84BA9F56B7}"/>
              </a:ext>
            </a:extLst>
          </p:cNvPr>
          <p:cNvSpPr txBox="1"/>
          <p:nvPr/>
        </p:nvSpPr>
        <p:spPr>
          <a:xfrm>
            <a:off x="747252" y="3499806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b="1" dirty="0"/>
              <a:t>For low </a:t>
            </a:r>
            <a:r>
              <a:rPr lang="en-US" sz="1800" b="1" i="1" dirty="0"/>
              <a:t>T</a:t>
            </a:r>
            <a:endParaRPr lang="en-US" sz="1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AD132D1-6309-49F8-A43C-F7DC81DDCBFA}"/>
                  </a:ext>
                </a:extLst>
              </p:cNvPr>
              <p:cNvSpPr txBox="1"/>
              <p:nvPr/>
            </p:nvSpPr>
            <p:spPr>
              <a:xfrm>
                <a:off x="1510481" y="3791417"/>
                <a:ext cx="17526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≪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𝜖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DAD132D1-6309-49F8-A43C-F7DC81DDCB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0481" y="3791417"/>
                <a:ext cx="1752600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3FA7452-232B-413F-9DDF-CCD5888DD19F}"/>
                  </a:ext>
                </a:extLst>
              </p:cNvPr>
              <p:cNvSpPr txBox="1"/>
              <p:nvPr/>
            </p:nvSpPr>
            <p:spPr>
              <a:xfrm>
                <a:off x="2933700" y="3684472"/>
                <a:ext cx="1905000" cy="5055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≫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3FA7452-232B-413F-9DDF-CCD5888DD1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3700" y="3684472"/>
                <a:ext cx="1905000" cy="505588"/>
              </a:xfrm>
              <a:prstGeom prst="rect">
                <a:avLst/>
              </a:prstGeom>
              <a:blipFill>
                <a:blip r:embed="rId8"/>
                <a:stretch>
                  <a:fillRect l="-2556" b="-16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43BBEA-4F55-41D3-A277-7E42D779C383}"/>
                  </a:ext>
                </a:extLst>
              </p:cNvPr>
              <p:cNvSpPr txBox="1"/>
              <p:nvPr/>
            </p:nvSpPr>
            <p:spPr>
              <a:xfrm>
                <a:off x="1199152" y="4254655"/>
                <a:ext cx="5069296" cy="83407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1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𝑒</m:t>
                                    </m:r>
                                  </m:e>
                                  <m:sup>
                                    <m:f>
                                      <m:fPr>
                                        <m:ctrlP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𝜖</m:t>
                                        </m:r>
                                      </m:num>
                                      <m:den>
                                        <m:sSub>
                                          <m:sSubPr>
                                            <m:ctrlP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bPr>
                                          <m:e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𝑘</m:t>
                                            </m:r>
                                          </m:e>
                                          <m:sub>
                                            <m:r>
                                              <a:rPr lang="en-US" sz="1800" i="1">
                                                <a:latin typeface="Cambria Math" panose="02040503050406030204" pitchFamily="18" charset="0"/>
                                              </a:rPr>
                                              <m:t>𝐵</m:t>
                                            </m:r>
                                          </m:sub>
                                        </m:sSub>
                                        <m:r>
                                          <a:rPr lang="en-US" sz="1800" i="1">
                                            <a:latin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den>
                                    </m:f>
                                  </m:sup>
                                </m:sSup>
                              </m:e>
                            </m:d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3</m:t>
                    </m:r>
                    <m:r>
                      <a:rPr lang="en-US" sz="1800" i="1">
                        <a:latin typeface="Cambria Math" panose="02040503050406030204" pitchFamily="18" charset="0"/>
                      </a:rPr>
                      <m:t>𝑁</m:t>
                    </m:r>
                    <m:sSub>
                      <m:sSub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𝜖</m:t>
                                </m:r>
                              </m:num>
                              <m:den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𝑘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</m:t>
                                    </m:r>
                                  </m:sub>
                                </m:s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𝜖</m:t>
                            </m:r>
                          </m:num>
                          <m:den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𝐵</m:t>
                                </m:r>
                              </m:sub>
                            </m:s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4C43BBEA-4F55-41D3-A277-7E42D779C3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9152" y="4254655"/>
                <a:ext cx="5069296" cy="83407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>
            <a:extLst>
              <a:ext uri="{FF2B5EF4-FFF2-40B4-BE49-F238E27FC236}">
                <a16:creationId xmlns:a16="http://schemas.microsoft.com/office/drawing/2014/main" id="{B1A3F1A8-D9ED-4B11-9103-09A44B6D3222}"/>
              </a:ext>
            </a:extLst>
          </p:cNvPr>
          <p:cNvSpPr txBox="1"/>
          <p:nvPr/>
        </p:nvSpPr>
        <p:spPr>
          <a:xfrm>
            <a:off x="5486400" y="2646136"/>
            <a:ext cx="2819400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Independent of Temperature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765B86E-332A-4A50-A77F-9F39D08D48F9}"/>
              </a:ext>
            </a:extLst>
          </p:cNvPr>
          <p:cNvSpPr txBox="1"/>
          <p:nvPr/>
        </p:nvSpPr>
        <p:spPr>
          <a:xfrm>
            <a:off x="5181600" y="4949255"/>
            <a:ext cx="3429000" cy="369332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Increases as Temperature increases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8369926-495E-47B1-8B7D-9520F099156A}"/>
              </a:ext>
            </a:extLst>
          </p:cNvPr>
          <p:cNvSpPr txBox="1"/>
          <p:nvPr/>
        </p:nvSpPr>
        <p:spPr>
          <a:xfrm>
            <a:off x="3425217" y="3046111"/>
            <a:ext cx="3033252" cy="369332"/>
          </a:xfrm>
          <a:prstGeom prst="rect">
            <a:avLst/>
          </a:prstGeom>
          <a:noFill/>
          <a:ln w="127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Agrees with experimental data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36A71DE-77A6-4DE3-9573-F8040BCBE82A}"/>
                  </a:ext>
                </a:extLst>
              </p:cNvPr>
              <p:cNvSpPr txBox="1"/>
              <p:nvPr/>
            </p:nvSpPr>
            <p:spPr>
              <a:xfrm>
                <a:off x="1150893" y="5446203"/>
                <a:ext cx="3790950" cy="3693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dirty="0"/>
                  <a:t>But experimental data shows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∝</m:t>
                    </m:r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𝑇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36A71DE-77A6-4DE3-9573-F8040BCBE8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0893" y="5446203"/>
                <a:ext cx="3790950" cy="369332"/>
              </a:xfrm>
              <a:prstGeom prst="rect">
                <a:avLst/>
              </a:prstGeom>
              <a:blipFill>
                <a:blip r:embed="rId10"/>
                <a:stretch>
                  <a:fillRect t="-6349" b="-22222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4A71AD0D-3200-4DF7-81F3-9A9D9EC7BA92}"/>
              </a:ext>
            </a:extLst>
          </p:cNvPr>
          <p:cNvSpPr txBox="1"/>
          <p:nvPr/>
        </p:nvSpPr>
        <p:spPr>
          <a:xfrm>
            <a:off x="5082663" y="5455122"/>
            <a:ext cx="2788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Failure of Einstein’s model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98F6015-1DB4-4C5B-BE97-B2CA8105D239}"/>
              </a:ext>
            </a:extLst>
          </p:cNvPr>
          <p:cNvSpPr txBox="1"/>
          <p:nvPr/>
        </p:nvSpPr>
        <p:spPr>
          <a:xfrm>
            <a:off x="1976188" y="5906124"/>
            <a:ext cx="57250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Reality is that atoms in a crystal do not vibrate independent of each other. There are modes of vibrations (oscillations) </a:t>
            </a:r>
          </a:p>
        </p:txBody>
      </p:sp>
    </p:spTree>
    <p:extLst>
      <p:ext uri="{BB962C8B-B14F-4D97-AF65-F5344CB8AC3E}">
        <p14:creationId xmlns:p14="http://schemas.microsoft.com/office/powerpoint/2010/main" val="2116830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 animBg="1"/>
      <p:bldP spid="19" grpId="0" animBg="1"/>
      <p:bldP spid="20" grpId="0" animBg="1"/>
      <p:bldP spid="21" grpId="0" animBg="1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9206421-E2ED-4F91-A856-9F8EB05F4A72}"/>
              </a:ext>
            </a:extLst>
          </p:cNvPr>
          <p:cNvSpPr txBox="1"/>
          <p:nvPr/>
        </p:nvSpPr>
        <p:spPr>
          <a:xfrm>
            <a:off x="457200" y="228600"/>
            <a:ext cx="30480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Theory of Solids </a:t>
            </a:r>
            <a:r>
              <a:rPr lang="en-US" sz="1800" b="1" dirty="0"/>
              <a:t>cont.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1C3621D-0578-4ED3-B5C9-2D05F56505DE}"/>
              </a:ext>
            </a:extLst>
          </p:cNvPr>
          <p:cNvSpPr txBox="1"/>
          <p:nvPr/>
        </p:nvSpPr>
        <p:spPr>
          <a:xfrm>
            <a:off x="685800" y="762000"/>
            <a:ext cx="1905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Debye Model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F4AEDE-D7CD-4546-9F73-2A4BCF08DBDA}"/>
              </a:ext>
            </a:extLst>
          </p:cNvPr>
          <p:cNvSpPr txBox="1"/>
          <p:nvPr/>
        </p:nvSpPr>
        <p:spPr>
          <a:xfrm>
            <a:off x="2590800" y="682787"/>
            <a:ext cx="5638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 modes of oscillations in a solid crystal are, in many ways, similar to modes of EM field in vacuum.</a:t>
            </a:r>
          </a:p>
          <a:p>
            <a:r>
              <a:rPr lang="en-US" sz="1800" dirty="0"/>
              <a:t>Mechanical waves are called sound waves and behaves like light waves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D6F2A64-7E38-4713-AE7A-52218DAA1DB5}"/>
                  </a:ext>
                </a:extLst>
              </p:cNvPr>
              <p:cNvSpPr txBox="1"/>
              <p:nvPr/>
            </p:nvSpPr>
            <p:spPr>
              <a:xfrm>
                <a:off x="486697" y="1676400"/>
                <a:ext cx="8458200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/>
                  <a:t>Differences</a:t>
                </a:r>
                <a:endParaRPr lang="en-US" sz="18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Sound waves are slower than light.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Sound waves are longitudinally polarized while light waves are transversely polarized.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Light waves can have arbitrarily size wavelengths, while sound waves in a solid is determined by atomic spaces.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𝜆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sz="1800" dirty="0"/>
                  <a:t>    (where </a:t>
                </a:r>
                <a:r>
                  <a:rPr lang="en-US" sz="1800" i="1" dirty="0"/>
                  <a:t>L</a:t>
                </a:r>
                <a:r>
                  <a:rPr lang="en-US" sz="1800" dirty="0"/>
                  <a:t> is minimum atomic spacing)</a:t>
                </a:r>
              </a:p>
              <a:p>
                <a:r>
                  <a:rPr lang="en-US" sz="1800" dirty="0"/>
                  <a:t>     This puts a strict lower limit on wavelength</a:t>
                </a: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D6F2A64-7E38-4713-AE7A-52218DAA1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697" y="1676400"/>
                <a:ext cx="8458200" cy="1754326"/>
              </a:xfrm>
              <a:prstGeom prst="rect">
                <a:avLst/>
              </a:prstGeom>
              <a:blipFill>
                <a:blip r:embed="rId2"/>
                <a:stretch>
                  <a:fillRect l="-649" t="-1736" r="-72" b="-45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98A5B4F-87D8-4206-ACD6-A2E1E243127E}"/>
                  </a:ext>
                </a:extLst>
              </p:cNvPr>
              <p:cNvSpPr txBox="1"/>
              <p:nvPr/>
            </p:nvSpPr>
            <p:spPr>
              <a:xfrm>
                <a:off x="685800" y="3429000"/>
                <a:ext cx="4114800" cy="535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Energy of each oscillator,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h𝑓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𝑛</m:t>
                            </m:r>
                          </m:sub>
                        </m:sSub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98A5B4F-87D8-4206-ACD6-A2E1E24312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429000"/>
                <a:ext cx="4114800" cy="535211"/>
              </a:xfrm>
              <a:prstGeom prst="rect">
                <a:avLst/>
              </a:prstGeom>
              <a:blipFill>
                <a:blip r:embed="rId3"/>
                <a:stretch>
                  <a:fillRect l="-1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21F41EB-EC90-4C50-915C-5ABCB3B06E38}"/>
                  </a:ext>
                </a:extLst>
              </p:cNvPr>
              <p:cNvSpPr txBox="1"/>
              <p:nvPr/>
            </p:nvSpPr>
            <p:spPr>
              <a:xfrm>
                <a:off x="5029200" y="3372061"/>
                <a:ext cx="3200400" cy="485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Standing waves </a:t>
                </a:r>
                <a:r>
                  <a:rPr lang="en-US" sz="1800" dirty="0">
                    <a:sym typeface="Wingdings" panose="05000000000000000000" pitchFamily="2" charset="2"/>
                  </a:rPr>
                  <a:t>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𝜆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𝐿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</m:den>
                    </m:f>
                  </m:oMath>
                </a14:m>
                <a:r>
                  <a:rPr lang="en-US" sz="1800" dirty="0">
                    <a:sym typeface="Wingdings" panose="05000000000000000000" pitchFamily="2" charset="2"/>
                  </a:rPr>
                  <a:t> </a:t>
                </a:r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21F41EB-EC90-4C50-915C-5ABCB3B06E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372061"/>
                <a:ext cx="3200400" cy="485646"/>
              </a:xfrm>
              <a:prstGeom prst="rect">
                <a:avLst/>
              </a:prstGeom>
              <a:blipFill>
                <a:blip r:embed="rId4"/>
                <a:stretch>
                  <a:fillRect l="-1524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EF40C7B-13EF-4F58-98C3-8D87455625E3}"/>
                  </a:ext>
                </a:extLst>
              </p:cNvPr>
              <p:cNvSpPr txBox="1"/>
              <p:nvPr/>
            </p:nvSpPr>
            <p:spPr>
              <a:xfrm>
                <a:off x="4372897" y="3832086"/>
                <a:ext cx="423770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Where c</a:t>
                </a:r>
                <a:r>
                  <a:rPr lang="en-US" sz="1800" baseline="-25000" dirty="0"/>
                  <a:t>s</a:t>
                </a:r>
                <a:r>
                  <a:rPr lang="en-US" sz="1800" dirty="0"/>
                  <a:t> is speed of sound in the crystal.</a:t>
                </a:r>
              </a:p>
              <a:p>
                <a:r>
                  <a:rPr lang="en-US" sz="1800" i="1" dirty="0"/>
                  <a:t>L</a:t>
                </a:r>
                <a:r>
                  <a:rPr lang="en-US" sz="1800" dirty="0"/>
                  <a:t> is length of crystal &amp; </a:t>
                </a:r>
                <a:r>
                  <a:rPr lang="en-US" sz="1800" i="1" dirty="0"/>
                  <a:t>n</a:t>
                </a:r>
                <a:r>
                  <a:rPr lang="en-US" sz="1800" dirty="0"/>
                  <a:t> is magnitude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acc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EF40C7B-13EF-4F58-98C3-8D8745562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897" y="3832086"/>
                <a:ext cx="4237703" cy="646331"/>
              </a:xfrm>
              <a:prstGeom prst="rect">
                <a:avLst/>
              </a:prstGeom>
              <a:blipFill>
                <a:blip r:embed="rId5"/>
                <a:stretch>
                  <a:fillRect l="-1149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ECEB1D2-1A1D-48DE-B628-FC7CA2CEA526}"/>
                  </a:ext>
                </a:extLst>
              </p:cNvPr>
              <p:cNvSpPr txBox="1"/>
              <p:nvPr/>
            </p:nvSpPr>
            <p:spPr>
              <a:xfrm>
                <a:off x="892277" y="4099691"/>
                <a:ext cx="1850923" cy="489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ea typeface="Cambria Math" panose="02040503050406030204" pitchFamily="18" charset="0"/>
                    <a:sym typeface="Wingdings" panose="05000000000000000000" pitchFamily="2" charset="2"/>
                  </a:rPr>
                  <a:t>     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𝑛h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ECEB1D2-1A1D-48DE-B628-FC7CA2CEA5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277" y="4099691"/>
                <a:ext cx="1850923" cy="489814"/>
              </a:xfrm>
              <a:prstGeom prst="rect">
                <a:avLst/>
              </a:prstGeom>
              <a:blipFill>
                <a:blip r:embed="rId6"/>
                <a:stretch>
                  <a:fillRect l="-2632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FF23EA7-3858-418A-8284-42D0F7B2C4B0}"/>
                  </a:ext>
                </a:extLst>
              </p:cNvPr>
              <p:cNvSpPr txBox="1"/>
              <p:nvPr/>
            </p:nvSpPr>
            <p:spPr>
              <a:xfrm>
                <a:off x="6172200" y="4581043"/>
                <a:ext cx="1676400" cy="62959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𝛽𝜖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FF23EA7-3858-418A-8284-42D0F7B2C4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581043"/>
                <a:ext cx="1676400" cy="62959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71840E-8561-4A21-8670-DC19C2CA9FAA}"/>
                  </a:ext>
                </a:extLst>
              </p:cNvPr>
              <p:cNvSpPr txBox="1"/>
              <p:nvPr/>
            </p:nvSpPr>
            <p:spPr>
              <a:xfrm>
                <a:off x="762000" y="4581043"/>
                <a:ext cx="51816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Similarity with EM waves suggest, BE-statistics with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US" sz="1800" dirty="0"/>
                  <a:t>  (that is Planck’s distributions must be applied)</a:t>
                </a: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9871840E-8561-4A21-8670-DC19C2CA9F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4581043"/>
                <a:ext cx="5181600" cy="646331"/>
              </a:xfrm>
              <a:prstGeom prst="rect">
                <a:avLst/>
              </a:prstGeom>
              <a:blipFill>
                <a:blip r:embed="rId8"/>
                <a:stretch>
                  <a:fillRect l="-941" t="-4673" b="-130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E8AB2806-6BD8-4DAF-B4AA-DD300A71F248}"/>
              </a:ext>
            </a:extLst>
          </p:cNvPr>
          <p:cNvSpPr txBox="1"/>
          <p:nvPr/>
        </p:nvSpPr>
        <p:spPr>
          <a:xfrm>
            <a:off x="762000" y="5385560"/>
            <a:ext cx="449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Total Energy of harmonic oscillators in 3-D,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BFC63B-8011-41BD-80D4-45862569D98C}"/>
                  </a:ext>
                </a:extLst>
              </p:cNvPr>
              <p:cNvSpPr txBox="1"/>
              <p:nvPr/>
            </p:nvSpPr>
            <p:spPr>
              <a:xfrm>
                <a:off x="5638800" y="5411042"/>
                <a:ext cx="1981200" cy="832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bar>
                            <m:barPr>
                              <m:pos m:val="top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ba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7BFC63B-8011-41BD-80D4-45862569D9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11042"/>
                <a:ext cx="1981200" cy="8328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50331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C80BA89-C8B1-4534-8AE8-307E06001656}"/>
              </a:ext>
            </a:extLst>
          </p:cNvPr>
          <p:cNvSpPr txBox="1"/>
          <p:nvPr/>
        </p:nvSpPr>
        <p:spPr>
          <a:xfrm>
            <a:off x="457200" y="228600"/>
            <a:ext cx="35814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Debye Theory of Solids </a:t>
            </a:r>
            <a:r>
              <a:rPr lang="en-US" sz="1800" b="1" dirty="0"/>
              <a:t>cont.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1280A2F-56D2-4B11-B066-C7A9AD821B40}"/>
                  </a:ext>
                </a:extLst>
              </p:cNvPr>
              <p:cNvSpPr txBox="1"/>
              <p:nvPr/>
            </p:nvSpPr>
            <p:spPr>
              <a:xfrm>
                <a:off x="4343400" y="212281"/>
                <a:ext cx="1981200" cy="8328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</m:sSub>
                          <m:r>
                            <m:rPr>
                              <m:brk m:alnAt="7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</m:sSub>
                        </m:sub>
                        <m:sup/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bar>
                            <m:barPr>
                              <m:pos m:val="top"/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ba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A1280A2F-56D2-4B11-B066-C7A9AD821B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212281"/>
                <a:ext cx="1981200" cy="83285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B2EB6BDF-7466-4EE3-8356-D3748FAD9699}"/>
              </a:ext>
            </a:extLst>
          </p:cNvPr>
          <p:cNvSpPr txBox="1"/>
          <p:nvPr/>
        </p:nvSpPr>
        <p:spPr>
          <a:xfrm>
            <a:off x="609600" y="990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For photons, there are infinite modes, but atomic spacing in a solid puts lower limit on wavelength (the minimum energy of sound waves is called </a:t>
            </a:r>
            <a:r>
              <a:rPr lang="en-US" sz="1800" b="1" dirty="0"/>
              <a:t>phonons</a:t>
            </a:r>
            <a:r>
              <a:rPr lang="en-US" sz="1800" dirty="0"/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D76471-E635-44FF-9132-D1E74F2482BA}"/>
              </a:ext>
            </a:extLst>
          </p:cNvPr>
          <p:cNvSpPr txBox="1"/>
          <p:nvPr/>
        </p:nvSpPr>
        <p:spPr>
          <a:xfrm>
            <a:off x="685800" y="1981200"/>
            <a:ext cx="472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 1-D each bump must at least contain one atom</a:t>
            </a: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F02F4388-8252-4AAD-BA52-D74CB69DB955}"/>
              </a:ext>
            </a:extLst>
          </p:cNvPr>
          <p:cNvGrpSpPr/>
          <p:nvPr/>
        </p:nvGrpSpPr>
        <p:grpSpPr>
          <a:xfrm>
            <a:off x="5864597" y="2212032"/>
            <a:ext cx="2743200" cy="276999"/>
            <a:chOff x="4716781" y="2644140"/>
            <a:chExt cx="3586982" cy="396237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C159DD8A-F258-44C5-95B4-43E30FC8A68C}"/>
                </a:ext>
              </a:extLst>
            </p:cNvPr>
            <p:cNvGrpSpPr/>
            <p:nvPr/>
          </p:nvGrpSpPr>
          <p:grpSpPr>
            <a:xfrm>
              <a:off x="4716781" y="2644140"/>
              <a:ext cx="3586558" cy="396237"/>
              <a:chOff x="4716781" y="2644140"/>
              <a:chExt cx="3586558" cy="396237"/>
            </a:xfrm>
          </p:grpSpPr>
          <p:sp>
            <p:nvSpPr>
              <p:cNvPr id="8" name="Oval 7">
                <a:extLst>
                  <a:ext uri="{FF2B5EF4-FFF2-40B4-BE49-F238E27FC236}">
                    <a16:creationId xmlns:a16="http://schemas.microsoft.com/office/drawing/2014/main" id="{1B4EB24F-0886-4A4E-8F53-4F0C5AACB25E}"/>
                  </a:ext>
                </a:extLst>
              </p:cNvPr>
              <p:cNvSpPr/>
              <p:nvPr/>
            </p:nvSpPr>
            <p:spPr>
              <a:xfrm>
                <a:off x="4716781" y="2689859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Oval 8">
                <a:extLst>
                  <a:ext uri="{FF2B5EF4-FFF2-40B4-BE49-F238E27FC236}">
                    <a16:creationId xmlns:a16="http://schemas.microsoft.com/office/drawing/2014/main" id="{F8DA961F-3897-4044-988A-527740FD2B3C}"/>
                  </a:ext>
                </a:extLst>
              </p:cNvPr>
              <p:cNvSpPr/>
              <p:nvPr/>
            </p:nvSpPr>
            <p:spPr>
              <a:xfrm>
                <a:off x="5638800" y="2667736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Oval 9">
                <a:extLst>
                  <a:ext uri="{FF2B5EF4-FFF2-40B4-BE49-F238E27FC236}">
                    <a16:creationId xmlns:a16="http://schemas.microsoft.com/office/drawing/2014/main" id="{690868AF-2668-42B1-BA47-F7C4E7B09B59}"/>
                  </a:ext>
                </a:extLst>
              </p:cNvPr>
              <p:cNvSpPr/>
              <p:nvPr/>
            </p:nvSpPr>
            <p:spPr>
              <a:xfrm>
                <a:off x="5227319" y="2971800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1F315108-D84E-47AB-895A-B156B2E27858}"/>
                  </a:ext>
                </a:extLst>
              </p:cNvPr>
              <p:cNvSpPr/>
              <p:nvPr/>
            </p:nvSpPr>
            <p:spPr>
              <a:xfrm>
                <a:off x="6125192" y="2944761"/>
                <a:ext cx="45719" cy="46703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6564B5AB-854F-4750-A2E9-EB6B0E016C19}"/>
                  </a:ext>
                </a:extLst>
              </p:cNvPr>
              <p:cNvSpPr/>
              <p:nvPr/>
            </p:nvSpPr>
            <p:spPr>
              <a:xfrm>
                <a:off x="6964681" y="2971799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3" name="Oval 12">
                <a:extLst>
                  <a:ext uri="{FF2B5EF4-FFF2-40B4-BE49-F238E27FC236}">
                    <a16:creationId xmlns:a16="http://schemas.microsoft.com/office/drawing/2014/main" id="{8527B774-08FD-46C8-A807-F1B2FDDD6B9E}"/>
                  </a:ext>
                </a:extLst>
              </p:cNvPr>
              <p:cNvSpPr/>
              <p:nvPr/>
            </p:nvSpPr>
            <p:spPr>
              <a:xfrm>
                <a:off x="6520753" y="2644140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>
                <a:extLst>
                  <a:ext uri="{FF2B5EF4-FFF2-40B4-BE49-F238E27FC236}">
                    <a16:creationId xmlns:a16="http://schemas.microsoft.com/office/drawing/2014/main" id="{85C0249E-E332-4DDE-962D-B194BC173C79}"/>
                  </a:ext>
                </a:extLst>
              </p:cNvPr>
              <p:cNvSpPr/>
              <p:nvPr/>
            </p:nvSpPr>
            <p:spPr>
              <a:xfrm>
                <a:off x="7389186" y="2666999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EFEB66A2-ABCB-4AE2-BC90-CC413EE0203E}"/>
                  </a:ext>
                </a:extLst>
              </p:cNvPr>
              <p:cNvSpPr/>
              <p:nvPr/>
            </p:nvSpPr>
            <p:spPr>
              <a:xfrm>
                <a:off x="8257620" y="2689858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6D11D4B1-0C1B-4C2A-925B-2E0504696188}"/>
                  </a:ext>
                </a:extLst>
              </p:cNvPr>
              <p:cNvSpPr/>
              <p:nvPr/>
            </p:nvSpPr>
            <p:spPr>
              <a:xfrm>
                <a:off x="7833362" y="2994658"/>
                <a:ext cx="45719" cy="45719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63D81FD3-A67C-4A09-9FE1-01A43CCE0324}"/>
                </a:ext>
              </a:extLst>
            </p:cNvPr>
            <p:cNvCxnSpPr>
              <a:cxnSpLocks/>
            </p:cNvCxnSpPr>
            <p:nvPr/>
          </p:nvCxnSpPr>
          <p:spPr>
            <a:xfrm>
              <a:off x="4755805" y="2716218"/>
              <a:ext cx="494374" cy="275246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057AFC26-D8AA-47D1-B3AF-52C5954884DC}"/>
                </a:ext>
              </a:extLst>
            </p:cNvPr>
            <p:cNvCxnSpPr>
              <a:cxnSpLocks/>
            </p:cNvCxnSpPr>
            <p:nvPr/>
          </p:nvCxnSpPr>
          <p:spPr>
            <a:xfrm>
              <a:off x="5647345" y="2682483"/>
              <a:ext cx="494374" cy="275246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821B5AE7-26C6-4B8B-9476-F5D8DAE5EB94}"/>
                </a:ext>
              </a:extLst>
            </p:cNvPr>
            <p:cNvCxnSpPr>
              <a:cxnSpLocks/>
              <a:endCxn id="12" idx="6"/>
            </p:cNvCxnSpPr>
            <p:nvPr/>
          </p:nvCxnSpPr>
          <p:spPr>
            <a:xfrm>
              <a:off x="6570514" y="2691329"/>
              <a:ext cx="439886" cy="303330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AC95F453-5CAE-4C32-A7CD-E8FE4316937A}"/>
                </a:ext>
              </a:extLst>
            </p:cNvPr>
            <p:cNvCxnSpPr>
              <a:cxnSpLocks/>
              <a:endCxn id="16" idx="6"/>
            </p:cNvCxnSpPr>
            <p:nvPr/>
          </p:nvCxnSpPr>
          <p:spPr>
            <a:xfrm>
              <a:off x="7433126" y="2718179"/>
              <a:ext cx="445955" cy="299339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13EE7DD8-7CE1-46F1-B3A0-D7BF0B21ED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266343" y="2698879"/>
              <a:ext cx="387639" cy="302113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C13A92F6-7DF2-4A71-B69F-21C857A4D762}"/>
                </a:ext>
              </a:extLst>
            </p:cNvPr>
            <p:cNvCxnSpPr>
              <a:cxnSpLocks/>
              <a:endCxn id="13" idx="3"/>
            </p:cNvCxnSpPr>
            <p:nvPr/>
          </p:nvCxnSpPr>
          <p:spPr>
            <a:xfrm flipV="1">
              <a:off x="6123209" y="2683164"/>
              <a:ext cx="404239" cy="284948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C0BCA17-30C2-408B-B042-A49938C4FAB6}"/>
                </a:ext>
              </a:extLst>
            </p:cNvPr>
            <p:cNvCxnSpPr>
              <a:cxnSpLocks/>
              <a:stCxn id="12" idx="7"/>
            </p:cNvCxnSpPr>
            <p:nvPr/>
          </p:nvCxnSpPr>
          <p:spPr>
            <a:xfrm flipV="1">
              <a:off x="7003705" y="2680027"/>
              <a:ext cx="431200" cy="298467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267F3A0C-96CE-4013-A51A-2111F77544F2}"/>
                </a:ext>
              </a:extLst>
            </p:cNvPr>
            <p:cNvCxnSpPr>
              <a:cxnSpLocks/>
              <a:stCxn id="16" idx="7"/>
            </p:cNvCxnSpPr>
            <p:nvPr/>
          </p:nvCxnSpPr>
          <p:spPr>
            <a:xfrm flipV="1">
              <a:off x="7872386" y="2712717"/>
              <a:ext cx="431377" cy="288636"/>
            </a:xfrm>
            <a:prstGeom prst="line">
              <a:avLst/>
            </a:prstGeom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39" name="TextBox 38">
            <a:extLst>
              <a:ext uri="{FF2B5EF4-FFF2-40B4-BE49-F238E27FC236}">
                <a16:creationId xmlns:a16="http://schemas.microsoft.com/office/drawing/2014/main" id="{C30190FA-49E0-4751-8878-6D5D3E2BE185}"/>
              </a:ext>
            </a:extLst>
          </p:cNvPr>
          <p:cNvSpPr txBox="1"/>
          <p:nvPr/>
        </p:nvSpPr>
        <p:spPr>
          <a:xfrm>
            <a:off x="533400" y="2350532"/>
            <a:ext cx="5484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Therefore, </a:t>
            </a:r>
            <a:r>
              <a:rPr lang="en-US" sz="1800" i="1" dirty="0"/>
              <a:t>n</a:t>
            </a:r>
            <a:r>
              <a:rPr lang="en-US" sz="1800" dirty="0"/>
              <a:t> cannot be more than number of atoms, </a:t>
            </a:r>
            <a:r>
              <a:rPr lang="en-US" sz="1800" i="1" dirty="0"/>
              <a:t>N</a:t>
            </a:r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7F12CD8D-D8FB-423A-91BF-A91CBF3C60A2}"/>
              </a:ext>
            </a:extLst>
          </p:cNvPr>
          <p:cNvGrpSpPr/>
          <p:nvPr/>
        </p:nvGrpSpPr>
        <p:grpSpPr>
          <a:xfrm>
            <a:off x="5882079" y="2901832"/>
            <a:ext cx="2487960" cy="423000"/>
            <a:chOff x="5564594" y="2674084"/>
            <a:chExt cx="2487960" cy="423000"/>
          </a:xfrm>
        </p:grpSpPr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FA0B1971-E2A1-4B23-92AE-3DF9CD2A1CCA}"/>
                </a:ext>
              </a:extLst>
            </p:cNvPr>
            <p:cNvGrpSpPr/>
            <p:nvPr/>
          </p:nvGrpSpPr>
          <p:grpSpPr>
            <a:xfrm>
              <a:off x="5564594" y="2683804"/>
              <a:ext cx="797040" cy="186840"/>
              <a:chOff x="5564594" y="2683804"/>
              <a:chExt cx="797040" cy="1868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id="{63C2A2D0-9243-4837-9BD6-0CC38DDA7C49}"/>
                      </a:ext>
                    </a:extLst>
                  </p14:cNvPr>
                  <p14:cNvContentPartPr/>
                  <p14:nvPr/>
                </p14:nvContentPartPr>
                <p14:xfrm>
                  <a:off x="5564594" y="2870284"/>
                  <a:ext cx="360" cy="36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63C2A2D0-9243-4837-9BD6-0CC38DDA7C49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5501594" y="2807644"/>
                    <a:ext cx="126000" cy="12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">
                <p14:nvContentPartPr>
                  <p14:cNvPr id="44" name="Ink 43">
                    <a:extLst>
                      <a:ext uri="{FF2B5EF4-FFF2-40B4-BE49-F238E27FC236}">
                        <a16:creationId xmlns:a16="http://schemas.microsoft.com/office/drawing/2014/main" id="{FA5C553D-94F2-497C-9023-D0ABC0824F24}"/>
                      </a:ext>
                    </a:extLst>
                  </p14:cNvPr>
                  <p14:cNvContentPartPr/>
                  <p14:nvPr/>
                </p14:nvContentPartPr>
                <p14:xfrm>
                  <a:off x="6007394" y="2683804"/>
                  <a:ext cx="360" cy="360"/>
                </p14:xfrm>
              </p:contentPart>
            </mc:Choice>
            <mc:Fallback xmlns="">
              <p:pic>
                <p:nvPicPr>
                  <p:cNvPr id="44" name="Ink 43">
                    <a:extLst>
                      <a:ext uri="{FF2B5EF4-FFF2-40B4-BE49-F238E27FC236}">
                        <a16:creationId xmlns:a16="http://schemas.microsoft.com/office/drawing/2014/main" id="{FA5C553D-94F2-497C-9023-D0ABC0824F24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5944394" y="2620804"/>
                    <a:ext cx="126000" cy="126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45" name="Ink 44">
                    <a:extLst>
                      <a:ext uri="{FF2B5EF4-FFF2-40B4-BE49-F238E27FC236}">
                        <a16:creationId xmlns:a16="http://schemas.microsoft.com/office/drawing/2014/main" id="{659D5902-8364-433C-A38D-B449506F8AFC}"/>
                      </a:ext>
                    </a:extLst>
                  </p14:cNvPr>
                  <p14:cNvContentPartPr/>
                  <p14:nvPr/>
                </p14:nvContentPartPr>
                <p14:xfrm>
                  <a:off x="6361274" y="2742844"/>
                  <a:ext cx="360" cy="360"/>
                </p14:xfrm>
              </p:contentPart>
            </mc:Choice>
            <mc:Fallback xmlns="">
              <p:pic>
                <p:nvPicPr>
                  <p:cNvPr id="45" name="Ink 44">
                    <a:extLst>
                      <a:ext uri="{FF2B5EF4-FFF2-40B4-BE49-F238E27FC236}">
                        <a16:creationId xmlns:a16="http://schemas.microsoft.com/office/drawing/2014/main" id="{659D5902-8364-433C-A38D-B449506F8AFC}"/>
                      </a:ext>
                    </a:extLst>
                  </p:cNvPr>
                  <p:cNvPicPr/>
                  <p:nvPr/>
                </p:nvPicPr>
                <p:blipFill>
                  <a:blip r:embed="rId4"/>
                  <a:stretch>
                    <a:fillRect/>
                  </a:stretch>
                </p:blipFill>
                <p:spPr>
                  <a:xfrm>
                    <a:off x="6298274" y="2679844"/>
                    <a:ext cx="126000" cy="1260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8B082D13-6B93-487A-A84D-F29547EA32A4}"/>
                    </a:ext>
                  </a:extLst>
                </p14:cNvPr>
                <p14:cNvContentPartPr/>
                <p14:nvPr/>
              </p14:nvContentPartPr>
              <p14:xfrm>
                <a:off x="6636314" y="2909884"/>
                <a:ext cx="360" cy="3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8B082D13-6B93-487A-A84D-F29547EA32A4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6573314" y="2847244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0E1F34B2-FAEF-4327-94F7-9853313E26B9}"/>
                    </a:ext>
                  </a:extLst>
                </p14:cNvPr>
                <p14:cNvContentPartPr/>
                <p14:nvPr/>
              </p14:nvContentPartPr>
              <p14:xfrm>
                <a:off x="7108274" y="3096724"/>
                <a:ext cx="360" cy="36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0E1F34B2-FAEF-4327-94F7-9853313E26B9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045274" y="3033724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E8704D68-8365-45CB-ABEE-910E6579CC30}"/>
                    </a:ext>
                  </a:extLst>
                </p14:cNvPr>
                <p14:cNvContentPartPr/>
                <p14:nvPr/>
              </p14:nvContentPartPr>
              <p14:xfrm>
                <a:off x="7413194" y="3087004"/>
                <a:ext cx="360" cy="36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E8704D68-8365-45CB-ABEE-910E6579CC30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350554" y="3024004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FD3DCC5E-E4FA-4A71-A619-DD83ADFADC8F}"/>
                    </a:ext>
                  </a:extLst>
                </p14:cNvPr>
                <p14:cNvContentPartPr/>
                <p14:nvPr/>
              </p14:nvContentPartPr>
              <p14:xfrm>
                <a:off x="7767434" y="2968924"/>
                <a:ext cx="360" cy="36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FD3DCC5E-E4FA-4A71-A619-DD83ADFADC8F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704434" y="2906284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8F9A6BDD-B1E0-495A-9FB6-4E8D80D0ABBE}"/>
                    </a:ext>
                  </a:extLst>
                </p14:cNvPr>
                <p14:cNvContentPartPr/>
                <p14:nvPr/>
              </p14:nvContentPartPr>
              <p14:xfrm>
                <a:off x="8052194" y="2762644"/>
                <a:ext cx="360" cy="36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8F9A6BDD-B1E0-495A-9FB6-4E8D80D0ABBE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7989194" y="2700004"/>
                  <a:ext cx="12600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6C85A451-4481-4B2A-B16D-5B6ED1A0ACD9}"/>
                    </a:ext>
                  </a:extLst>
                </p14:cNvPr>
                <p14:cNvContentPartPr/>
                <p14:nvPr/>
              </p14:nvContentPartPr>
              <p14:xfrm>
                <a:off x="6026834" y="2674084"/>
                <a:ext cx="360" cy="1368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6C85A451-4481-4B2A-B16D-5B6ED1A0ACD9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5963834" y="2611084"/>
                  <a:ext cx="126000" cy="13932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9EC3EAED-9976-4AB6-9EF6-387439F17CDD}"/>
              </a:ext>
            </a:extLst>
          </p:cNvPr>
          <p:cNvSpPr txBox="1"/>
          <p:nvPr/>
        </p:nvSpPr>
        <p:spPr>
          <a:xfrm>
            <a:off x="533400" y="2963553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 </a:t>
            </a:r>
            <a:r>
              <a:rPr lang="en-US" sz="1800" b="1" dirty="0"/>
              <a:t>3-D</a:t>
            </a:r>
            <a:r>
              <a:rPr lang="en-US" sz="1800" dirty="0"/>
              <a:t>, consider a cube containing N atoms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553722F-FF2A-45AD-ABB8-D567628A6ABD}"/>
                  </a:ext>
                </a:extLst>
              </p:cNvPr>
              <p:cNvSpPr txBox="1"/>
              <p:nvPr/>
            </p:nvSpPr>
            <p:spPr>
              <a:xfrm>
                <a:off x="6576260" y="4184133"/>
                <a:ext cx="2415340" cy="6560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rad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58" name="TextBox 57">
                <a:extLst>
                  <a:ext uri="{FF2B5EF4-FFF2-40B4-BE49-F238E27FC236}">
                    <a16:creationId xmlns:a16="http://schemas.microsoft.com/office/drawing/2014/main" id="{F553722F-FF2A-45AD-ABB8-D567628A6A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6260" y="4184133"/>
                <a:ext cx="2415340" cy="656013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TextBox 58">
            <a:extLst>
              <a:ext uri="{FF2B5EF4-FFF2-40B4-BE49-F238E27FC236}">
                <a16:creationId xmlns:a16="http://schemas.microsoft.com/office/drawing/2014/main" id="{0ACE6B71-413C-4F69-8068-A7815349F72B}"/>
              </a:ext>
            </a:extLst>
          </p:cNvPr>
          <p:cNvSpPr txBox="1"/>
          <p:nvPr/>
        </p:nvSpPr>
        <p:spPr>
          <a:xfrm>
            <a:off x="608461" y="3913396"/>
            <a:ext cx="464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Debye’s idea was to pretend region in </a:t>
            </a:r>
            <a:r>
              <a:rPr lang="en-US" sz="1800" i="1" dirty="0"/>
              <a:t>n</a:t>
            </a:r>
            <a:r>
              <a:rPr lang="en-US" sz="1800" dirty="0"/>
              <a:t>-space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337152F6-931E-4489-BF3E-B260D2DDA9A6}"/>
                  </a:ext>
                </a:extLst>
              </p:cNvPr>
              <p:cNvSpPr txBox="1"/>
              <p:nvPr/>
            </p:nvSpPr>
            <p:spPr>
              <a:xfrm>
                <a:off x="1219200" y="4342362"/>
                <a:ext cx="3962400" cy="485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8</m:t>
                        </m:r>
                      </m:den>
                    </m:f>
                    <m:d>
                      <m:dPr>
                        <m:begChr m:val="["/>
                        <m:endChr m:val="]"/>
                        <m:ctrlP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𝑜𝑓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𝑠𝑝h𝑒𝑟𝑒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𝑖𝑛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 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𝑛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−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𝑠𝑝𝑎𝑐𝑒</m:t>
                        </m:r>
                      </m:e>
                    </m:d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𝑁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337152F6-931E-4489-BF3E-B260D2DDA9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4342362"/>
                <a:ext cx="3962400" cy="485326"/>
              </a:xfrm>
              <a:prstGeom prst="rect">
                <a:avLst/>
              </a:prstGeom>
              <a:blipFill>
                <a:blip r:embed="rId15"/>
                <a:stretch>
                  <a:fillRect l="-1231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084294B-1D8D-4004-9094-F717F141D954}"/>
                  </a:ext>
                </a:extLst>
              </p:cNvPr>
              <p:cNvSpPr txBox="1"/>
              <p:nvPr/>
            </p:nvSpPr>
            <p:spPr>
              <a:xfrm>
                <a:off x="4288659" y="4707285"/>
                <a:ext cx="2168079" cy="4859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f>
                      <m:f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bSup>
                      <m:sSubSup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𝑚𝑎𝑥</m:t>
                        </m:r>
                      </m:sub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b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2084294B-1D8D-4004-9094-F717F141D9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8659" y="4707285"/>
                <a:ext cx="2168079" cy="485902"/>
              </a:xfrm>
              <a:prstGeom prst="rect">
                <a:avLst/>
              </a:prstGeom>
              <a:blipFill>
                <a:blip r:embed="rId16"/>
                <a:stretch>
                  <a:fillRect l="-2535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773F92E5-7C5D-4B14-85A0-CD764CDADBB0}"/>
                  </a:ext>
                </a:extLst>
              </p:cNvPr>
              <p:cNvSpPr txBox="1"/>
              <p:nvPr/>
            </p:nvSpPr>
            <p:spPr>
              <a:xfrm>
                <a:off x="6814213" y="4935394"/>
                <a:ext cx="1539000" cy="892296"/>
              </a:xfrm>
              <a:prstGeom prst="rect">
                <a:avLst/>
              </a:prstGeom>
              <a:noFill/>
              <a:ln w="15875"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bSup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num>
                                <m:den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2" name="TextBox 61">
                <a:extLst>
                  <a:ext uri="{FF2B5EF4-FFF2-40B4-BE49-F238E27FC236}">
                    <a16:creationId xmlns:a16="http://schemas.microsoft.com/office/drawing/2014/main" id="{773F92E5-7C5D-4B14-85A0-CD764CDADB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4213" y="4935394"/>
                <a:ext cx="1539000" cy="892296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158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>
            <a:extLst>
              <a:ext uri="{FF2B5EF4-FFF2-40B4-BE49-F238E27FC236}">
                <a16:creationId xmlns:a16="http://schemas.microsoft.com/office/drawing/2014/main" id="{454F2A87-5885-4C36-A133-3EF88E1F662D}"/>
              </a:ext>
            </a:extLst>
          </p:cNvPr>
          <p:cNvSpPr txBox="1"/>
          <p:nvPr/>
        </p:nvSpPr>
        <p:spPr>
          <a:xfrm>
            <a:off x="2224551" y="3343061"/>
            <a:ext cx="29570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Calculating sum is complicated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DACC528B-53AD-448F-9415-117707F59AC6}"/>
                  </a:ext>
                </a:extLst>
              </p:cNvPr>
              <p:cNvSpPr txBox="1"/>
              <p:nvPr/>
            </p:nvSpPr>
            <p:spPr>
              <a:xfrm>
                <a:off x="1646906" y="5332625"/>
                <a:ext cx="4247535" cy="789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𝑑𝑛</m:t>
                          </m:r>
                        </m:e>
                      </m:nary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nary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bar>
                            <m:barPr>
                              <m:pos m:val="top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ba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DACC528B-53AD-448F-9415-117707F59AC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6906" y="5332625"/>
                <a:ext cx="4247535" cy="789255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4CC68395-54A6-441C-9D68-14AD0F62ECA6}"/>
                  </a:ext>
                </a:extLst>
              </p:cNvPr>
              <p:cNvSpPr txBox="1"/>
              <p:nvPr/>
            </p:nvSpPr>
            <p:spPr>
              <a:xfrm>
                <a:off x="6001904" y="5937214"/>
                <a:ext cx="1259791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bar>
                        <m:barPr>
                          <m:pos m:val="top"/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bar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</m:ba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bar>
                            <m:barPr>
                              <m:pos m:val="top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ba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𝑃𝑙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4CC68395-54A6-441C-9D68-14AD0F62EC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1904" y="5937214"/>
                <a:ext cx="1259791" cy="36933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Box 65">
            <a:extLst>
              <a:ext uri="{FF2B5EF4-FFF2-40B4-BE49-F238E27FC236}">
                <a16:creationId xmlns:a16="http://schemas.microsoft.com/office/drawing/2014/main" id="{978DB94A-014E-426C-B651-116CD733AE51}"/>
              </a:ext>
            </a:extLst>
          </p:cNvPr>
          <p:cNvSpPr txBox="1"/>
          <p:nvPr/>
        </p:nvSpPr>
        <p:spPr>
          <a:xfrm>
            <a:off x="645299" y="5150835"/>
            <a:ext cx="22872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In spherical coordinates</a:t>
            </a:r>
          </a:p>
        </p:txBody>
      </p:sp>
    </p:spTree>
    <p:extLst>
      <p:ext uri="{BB962C8B-B14F-4D97-AF65-F5344CB8AC3E}">
        <p14:creationId xmlns:p14="http://schemas.microsoft.com/office/powerpoint/2010/main" val="74188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9" grpId="0"/>
      <p:bldP spid="55" grpId="0"/>
      <p:bldP spid="58" grpId="0"/>
      <p:bldP spid="59" grpId="0"/>
      <p:bldP spid="60" grpId="0"/>
      <p:bldP spid="61" grpId="0"/>
      <p:bldP spid="62" grpId="0" animBg="1"/>
      <p:bldP spid="63" grpId="0"/>
      <p:bldP spid="64" grpId="0"/>
      <p:bldP spid="65" grpId="0"/>
      <p:bldP spid="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A6A5F85-A5CE-4D5A-8A1F-9256E94D5946}"/>
              </a:ext>
            </a:extLst>
          </p:cNvPr>
          <p:cNvSpPr txBox="1"/>
          <p:nvPr/>
        </p:nvSpPr>
        <p:spPr>
          <a:xfrm>
            <a:off x="457200" y="228600"/>
            <a:ext cx="35814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Debye Theory of Solids </a:t>
            </a:r>
            <a:r>
              <a:rPr lang="en-US" sz="1800" b="1" dirty="0"/>
              <a:t>cont.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9FC3F82-6C71-447C-8278-32B794EA5673}"/>
                  </a:ext>
                </a:extLst>
              </p:cNvPr>
              <p:cNvSpPr txBox="1"/>
              <p:nvPr/>
            </p:nvSpPr>
            <p:spPr>
              <a:xfrm>
                <a:off x="4038600" y="228600"/>
                <a:ext cx="4191000" cy="7892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𝑑𝑛</m:t>
                          </m:r>
                        </m:e>
                      </m:nary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e>
                      </m:nary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</m:sup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∅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bar>
                            <m:barPr>
                              <m:pos m:val="top"/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bar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e>
                          </m:ba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9FC3F82-6C71-447C-8278-32B794EA56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228600"/>
                <a:ext cx="4191000" cy="78925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2FD37AA5-0577-4735-BA9A-2EA653673AF0}"/>
              </a:ext>
            </a:extLst>
          </p:cNvPr>
          <p:cNvSpPr txBox="1"/>
          <p:nvPr/>
        </p:nvSpPr>
        <p:spPr>
          <a:xfrm>
            <a:off x="4367982" y="988095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0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546F262C-5800-4D6F-89F6-6CA116519012}"/>
              </a:ext>
            </a:extLst>
          </p:cNvPr>
          <p:cNvCxnSpPr>
            <a:cxnSpLocks/>
          </p:cNvCxnSpPr>
          <p:nvPr/>
        </p:nvCxnSpPr>
        <p:spPr>
          <a:xfrm flipV="1">
            <a:off x="4623619" y="988095"/>
            <a:ext cx="277763" cy="1846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CB7CE0-3544-4B96-8D33-655F22C2091B}"/>
                  </a:ext>
                </a:extLst>
              </p:cNvPr>
              <p:cNvSpPr txBox="1"/>
              <p:nvPr/>
            </p:nvSpPr>
            <p:spPr>
              <a:xfrm>
                <a:off x="737421" y="1062609"/>
                <a:ext cx="3175818" cy="818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𝜖</m:t>
                                      </m:r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𝑘</m:t>
                                          </m:r>
                                        </m:e>
                                        <m:sub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sub>
                                      </m:s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𝑑𝑛</m:t>
                          </m: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CB7CE0-3544-4B96-8D33-655F22C209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21" y="1062609"/>
                <a:ext cx="3175818" cy="81881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22DA99B-9C3C-41A4-A05B-89040BE4EB98}"/>
                  </a:ext>
                </a:extLst>
              </p:cNvPr>
              <p:cNvSpPr txBox="1"/>
              <p:nvPr/>
            </p:nvSpPr>
            <p:spPr>
              <a:xfrm>
                <a:off x="3833049" y="1285645"/>
                <a:ext cx="2032818" cy="48981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ea typeface="Cambria Math" panose="02040503050406030204" pitchFamily="18" charset="0"/>
                  </a:rPr>
                  <a:t>Where    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𝜖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𝑛h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22DA99B-9C3C-41A4-A05B-89040BE4EB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049" y="1285645"/>
                <a:ext cx="2032818" cy="489814"/>
              </a:xfrm>
              <a:prstGeom prst="rect">
                <a:avLst/>
              </a:prstGeom>
              <a:blipFill>
                <a:blip r:embed="rId4"/>
                <a:stretch>
                  <a:fillRect l="-2703" b="-7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C5C3FAA-04DD-4A17-9DC7-48B16DDFD9E6}"/>
                  </a:ext>
                </a:extLst>
              </p:cNvPr>
              <p:cNvSpPr txBox="1"/>
              <p:nvPr/>
            </p:nvSpPr>
            <p:spPr>
              <a:xfrm>
                <a:off x="609600" y="1922132"/>
                <a:ext cx="3581400" cy="872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sub>
                          </m:sSub>
                        </m:sup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  <m:sSub>
                                    <m:sSub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𝑐</m:t>
                                      </m:r>
                                    </m:e>
                                    <m: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sub>
                                  </m:s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[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f>
                                    <m:fPr>
                                      <m:ctrlP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  <m:sSub>
                                        <m:sSubPr>
                                          <m:ctrlP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𝑐</m:t>
                                          </m:r>
                                        </m:e>
                                        <m:sub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𝑠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sSub>
                                        <m:sSubPr>
                                          <m:ctrlP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𝐿𝑘</m:t>
                                          </m:r>
                                        </m:e>
                                        <m:sub>
                                          <m:r>
                                            <a:rPr lang="en-US" sz="1800" b="0" i="1" smtClean="0">
                                              <a:latin typeface="Cambria Math" panose="02040503050406030204" pitchFamily="18" charset="0"/>
                                            </a:rPr>
                                            <m:t>𝐵</m:t>
                                          </m:r>
                                        </m:sub>
                                      </m:sSub>
                                      <m:r>
                                        <a:rPr lang="en-US" sz="1800" b="0" i="1" smtClean="0">
                                          <a:latin typeface="Cambria Math" panose="02040503050406030204" pitchFamily="18" charset="0"/>
                                        </a:rPr>
                                        <m:t>𝑇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−1]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𝑑𝑛</m:t>
                          </m: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8C5C3FAA-04DD-4A17-9DC7-48B16DDFD9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922132"/>
                <a:ext cx="3581400" cy="87254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07901D9-BAAC-4258-BE5E-BF2D0BEADBEB}"/>
                  </a:ext>
                </a:extLst>
              </p:cNvPr>
              <p:cNvSpPr txBox="1"/>
              <p:nvPr/>
            </p:nvSpPr>
            <p:spPr>
              <a:xfrm>
                <a:off x="5067300" y="1992715"/>
                <a:ext cx="2362200" cy="5241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Assuming 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C07901D9-BAAC-4258-BE5E-BF2D0BEADB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7300" y="1992715"/>
                <a:ext cx="2362200" cy="524118"/>
              </a:xfrm>
              <a:prstGeom prst="rect">
                <a:avLst/>
              </a:prstGeom>
              <a:blipFill>
                <a:blip r:embed="rId6"/>
                <a:stretch>
                  <a:fillRect l="-20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0DB88A4-2A24-495E-9CC1-FED838E53113}"/>
                  </a:ext>
                </a:extLst>
              </p:cNvPr>
              <p:cNvSpPr txBox="1"/>
              <p:nvPr/>
            </p:nvSpPr>
            <p:spPr>
              <a:xfrm>
                <a:off x="4520382" y="2370255"/>
                <a:ext cx="4095134" cy="6624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>
                    <a:sym typeface="Wingdings" panose="05000000000000000000" pitchFamily="2" charset="2"/>
                  </a:rPr>
                  <a:t></a:t>
                </a:r>
                <a:r>
                  <a:rPr lang="en-US" sz="1800" dirty="0"/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𝑚𝑎𝑥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h</m:t>
                        </m:r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2</m:t>
                        </m:r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num>
                              <m:den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𝑉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US" sz="180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0DB88A4-2A24-495E-9CC1-FED838E5311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0382" y="2370255"/>
                <a:ext cx="4095134" cy="662489"/>
              </a:xfrm>
              <a:prstGeom prst="rect">
                <a:avLst/>
              </a:prstGeom>
              <a:blipFill>
                <a:blip r:embed="rId7"/>
                <a:stretch>
                  <a:fillRect l="-13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3E220FF-9E48-43AF-8F1A-76F5CF7E7851}"/>
                  </a:ext>
                </a:extLst>
              </p:cNvPr>
              <p:cNvSpPr txBox="1"/>
              <p:nvPr/>
            </p:nvSpPr>
            <p:spPr>
              <a:xfrm>
                <a:off x="4744219" y="3094649"/>
                <a:ext cx="1447800" cy="609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3E220FF-9E48-43AF-8F1A-76F5CF7E785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4219" y="3094649"/>
                <a:ext cx="1447800" cy="6090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Arrow: Down 19">
            <a:extLst>
              <a:ext uri="{FF2B5EF4-FFF2-40B4-BE49-F238E27FC236}">
                <a16:creationId xmlns:a16="http://schemas.microsoft.com/office/drawing/2014/main" id="{2A0C1D49-E75C-463A-A0AB-A4991F92D86B}"/>
              </a:ext>
            </a:extLst>
          </p:cNvPr>
          <p:cNvSpPr/>
          <p:nvPr/>
        </p:nvSpPr>
        <p:spPr>
          <a:xfrm>
            <a:off x="1828800" y="2624257"/>
            <a:ext cx="209550" cy="5147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2588EA9-3D24-4CF0-B94B-560C89D0BE28}"/>
                  </a:ext>
                </a:extLst>
              </p:cNvPr>
              <p:cNvSpPr txBox="1"/>
              <p:nvPr/>
            </p:nvSpPr>
            <p:spPr>
              <a:xfrm>
                <a:off x="737421" y="3118259"/>
                <a:ext cx="3079343" cy="818686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den>
                      </m:f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2588EA9-3D24-4CF0-B94B-560C89D0BE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21" y="3118259"/>
                <a:ext cx="3079343" cy="81868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00F4FDF-54BA-41B0-90AA-E3AA52DAAA8D}"/>
                  </a:ext>
                </a:extLst>
              </p:cNvPr>
              <p:cNvSpPr txBox="1"/>
              <p:nvPr/>
            </p:nvSpPr>
            <p:spPr>
              <a:xfrm>
                <a:off x="516649" y="4014324"/>
                <a:ext cx="174031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b="1" dirty="0"/>
                  <a:t>When </a:t>
                </a:r>
                <a14:m>
                  <m:oMath xmlns:m="http://schemas.openxmlformats.org/officeDocument/2006/math">
                    <m:r>
                      <a:rPr lang="en-US" sz="1800" b="1" i="1" smtClean="0">
                        <a:latin typeface="Cambria Math" panose="02040503050406030204" pitchFamily="18" charset="0"/>
                      </a:rPr>
                      <m:t>𝑻</m:t>
                    </m:r>
                    <m:r>
                      <a:rPr lang="en-US" sz="18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≪</m:t>
                    </m:r>
                    <m:sSub>
                      <m:sSubPr>
                        <m:ctrlP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𝑻</m:t>
                        </m:r>
                      </m:e>
                      <m:sub>
                        <m:r>
                          <a:rPr lang="en-US" sz="18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𝑫</m:t>
                        </m:r>
                      </m:sub>
                    </m:sSub>
                  </m:oMath>
                </a14:m>
                <a:endParaRPr lang="en-US" sz="18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00F4FDF-54BA-41B0-90AA-E3AA52DAAA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649" y="4014324"/>
                <a:ext cx="1740310" cy="369332"/>
              </a:xfrm>
              <a:prstGeom prst="rect">
                <a:avLst/>
              </a:prstGeom>
              <a:blipFill>
                <a:blip r:embed="rId10"/>
                <a:stretch>
                  <a:fillRect l="-3158"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002DA60-7009-4E80-9F08-971E2F3D6455}"/>
                  </a:ext>
                </a:extLst>
              </p:cNvPr>
              <p:cNvSpPr txBox="1"/>
              <p:nvPr/>
            </p:nvSpPr>
            <p:spPr>
              <a:xfrm>
                <a:off x="2436478" y="3936945"/>
                <a:ext cx="1184787" cy="609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→∞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002DA60-7009-4E80-9F08-971E2F3D6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6478" y="3936945"/>
                <a:ext cx="1184787" cy="6090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29D5E04-3827-4D97-AC88-FF8096685140}"/>
                  </a:ext>
                </a:extLst>
              </p:cNvPr>
              <p:cNvSpPr txBox="1"/>
              <p:nvPr/>
            </p:nvSpPr>
            <p:spPr>
              <a:xfrm>
                <a:off x="3779118" y="3839002"/>
                <a:ext cx="2086749" cy="73661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∞</m:t>
                          </m:r>
                        </m:sup>
                        <m:e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𝑑𝑥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4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29D5E04-3827-4D97-AC88-FF8096685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9118" y="3839002"/>
                <a:ext cx="2086749" cy="73661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D350EF6-B318-4F77-935F-DA53951426F4}"/>
                  </a:ext>
                </a:extLst>
              </p:cNvPr>
              <p:cNvSpPr txBox="1"/>
              <p:nvPr/>
            </p:nvSpPr>
            <p:spPr>
              <a:xfrm>
                <a:off x="6315996" y="3834193"/>
                <a:ext cx="1741541" cy="741421"/>
              </a:xfrm>
              <a:prstGeom prst="rect">
                <a:avLst/>
              </a:prstGeom>
              <a:noFill/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ED350EF6-B318-4F77-935F-DA53951426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996" y="3834193"/>
                <a:ext cx="1741541" cy="74142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accent1">
                    <a:shade val="5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7855866-BE26-467D-A718-AE1CD77ECBBD}"/>
                  </a:ext>
                </a:extLst>
              </p:cNvPr>
              <p:cNvSpPr txBox="1"/>
              <p:nvPr/>
            </p:nvSpPr>
            <p:spPr>
              <a:xfrm>
                <a:off x="1237173" y="4722324"/>
                <a:ext cx="2021454" cy="544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And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97855866-BE26-467D-A718-AE1CD77ECB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7173" y="4722324"/>
                <a:ext cx="2021454" cy="544573"/>
              </a:xfrm>
              <a:prstGeom prst="rect">
                <a:avLst/>
              </a:prstGeom>
              <a:blipFill>
                <a:blip r:embed="rId14"/>
                <a:stretch>
                  <a:fillRect l="-2711" b="-22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Arrow: Right 27">
            <a:extLst>
              <a:ext uri="{FF2B5EF4-FFF2-40B4-BE49-F238E27FC236}">
                <a16:creationId xmlns:a16="http://schemas.microsoft.com/office/drawing/2014/main" id="{E499985B-171C-4D35-89DE-EBE9D8E6CADA}"/>
              </a:ext>
            </a:extLst>
          </p:cNvPr>
          <p:cNvSpPr/>
          <p:nvPr/>
        </p:nvSpPr>
        <p:spPr>
          <a:xfrm>
            <a:off x="3301487" y="4904753"/>
            <a:ext cx="304800" cy="136195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BFA4997-FE8F-4384-BED4-CE193294FE8D}"/>
                  </a:ext>
                </a:extLst>
              </p:cNvPr>
              <p:cNvSpPr txBox="1"/>
              <p:nvPr/>
            </p:nvSpPr>
            <p:spPr>
              <a:xfrm>
                <a:off x="3692321" y="4580250"/>
                <a:ext cx="2140357" cy="7157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12 </m:t>
                          </m:r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den>
                      </m:f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3BFA4997-FE8F-4384-BED4-CE193294FE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2321" y="4580250"/>
                <a:ext cx="2140357" cy="71577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2F21DDB-65E6-421D-8B54-ECB466B4E169}"/>
                  </a:ext>
                </a:extLst>
              </p:cNvPr>
              <p:cNvSpPr txBox="1"/>
              <p:nvPr/>
            </p:nvSpPr>
            <p:spPr>
              <a:xfrm>
                <a:off x="5951432" y="4788184"/>
                <a:ext cx="1073258" cy="369332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sSup>
                        <m:sSupPr>
                          <m:ctrlP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02F21DDB-65E6-421D-8B54-ECB466B4E1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1432" y="4788184"/>
                <a:ext cx="1073258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E49C6D07-189C-429B-85EC-0580082C29AC}"/>
              </a:ext>
            </a:extLst>
          </p:cNvPr>
          <p:cNvSpPr txBox="1"/>
          <p:nvPr/>
        </p:nvSpPr>
        <p:spPr>
          <a:xfrm>
            <a:off x="7041896" y="4788184"/>
            <a:ext cx="200025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In low Temp range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6003588-B6D5-4B0C-A460-EBB837DDDD33}"/>
              </a:ext>
            </a:extLst>
          </p:cNvPr>
          <p:cNvSpPr txBox="1"/>
          <p:nvPr/>
        </p:nvSpPr>
        <p:spPr>
          <a:xfrm>
            <a:off x="5468119" y="5157516"/>
            <a:ext cx="3438837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This agrees with experimental data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3A5BB631-4C68-40D1-A04A-7933F884AFA7}"/>
              </a:ext>
            </a:extLst>
          </p:cNvPr>
          <p:cNvSpPr txBox="1"/>
          <p:nvPr/>
        </p:nvSpPr>
        <p:spPr>
          <a:xfrm>
            <a:off x="786737" y="5623967"/>
            <a:ext cx="640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Heat capacity has contribution from electrons and lattice vibrations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D9253E8-0DFC-492B-BAE5-0707065C5E3C}"/>
                  </a:ext>
                </a:extLst>
              </p:cNvPr>
              <p:cNvSpPr txBox="1"/>
              <p:nvPr/>
            </p:nvSpPr>
            <p:spPr>
              <a:xfrm>
                <a:off x="4191000" y="6002575"/>
                <a:ext cx="2057400" cy="369332"/>
              </a:xfrm>
              <a:prstGeom prst="rect">
                <a:avLst/>
              </a:prstGeom>
              <a:noFill/>
              <a:ln>
                <a:solidFill>
                  <a:srgbClr val="0070C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4D9253E8-0DFC-492B-BAE5-0707065C5E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6002575"/>
                <a:ext cx="2057400" cy="369332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>
            <a:extLst>
              <a:ext uri="{FF2B5EF4-FFF2-40B4-BE49-F238E27FC236}">
                <a16:creationId xmlns:a16="http://schemas.microsoft.com/office/drawing/2014/main" id="{B9E55F41-3584-4033-BF7C-A00DECB8D9A8}"/>
              </a:ext>
            </a:extLst>
          </p:cNvPr>
          <p:cNvSpPr txBox="1"/>
          <p:nvPr/>
        </p:nvSpPr>
        <p:spPr>
          <a:xfrm>
            <a:off x="316625" y="4417077"/>
            <a:ext cx="2140357" cy="33855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Low Temperature range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5EE8F422-73BD-4E2F-8D20-ED34A35C2437}"/>
              </a:ext>
            </a:extLst>
          </p:cNvPr>
          <p:cNvGrpSpPr/>
          <p:nvPr/>
        </p:nvGrpSpPr>
        <p:grpSpPr>
          <a:xfrm>
            <a:off x="6192019" y="3031504"/>
            <a:ext cx="2451917" cy="662489"/>
            <a:chOff x="6258851" y="3141816"/>
            <a:chExt cx="2451917" cy="66248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5EEA95FE-3564-46FD-B641-1C2FC4C0D8AB}"/>
                    </a:ext>
                  </a:extLst>
                </p:cNvPr>
                <p:cNvSpPr txBox="1"/>
                <p:nvPr/>
              </p:nvSpPr>
              <p:spPr>
                <a:xfrm>
                  <a:off x="6258851" y="3141816"/>
                  <a:ext cx="2451917" cy="66248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sz="1800" dirty="0"/>
                    <a:t>where 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h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𝑐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sub>
                          </m:sSub>
                        </m:num>
                        <m:den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  <m:sSup>
                        <m:sSup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f>
                            <m:f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a14:m>
                  <a:endParaRPr lang="en-US" sz="1800" dirty="0"/>
                </a:p>
              </p:txBody>
            </p:sp>
          </mc:Choice>
          <mc:Fallback xmlns="">
            <p:sp>
              <p:nvSpPr>
                <p:cNvPr id="19" name="TextBox 18">
                  <a:extLst>
                    <a:ext uri="{FF2B5EF4-FFF2-40B4-BE49-F238E27FC236}">
                      <a16:creationId xmlns:a16="http://schemas.microsoft.com/office/drawing/2014/main" id="{5EEA95FE-3564-46FD-B641-1C2FC4C0D8AB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58851" y="3141816"/>
                  <a:ext cx="2451917" cy="662489"/>
                </a:xfrm>
                <a:prstGeom prst="rect">
                  <a:avLst/>
                </a:prstGeom>
                <a:blipFill>
                  <a:blip r:embed="rId18"/>
                  <a:stretch>
                    <a:fillRect l="-223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89F681E6-6FFF-42F1-BA43-B3D04F05361F}"/>
                </a:ext>
              </a:extLst>
            </p:cNvPr>
            <p:cNvSpPr/>
            <p:nvPr/>
          </p:nvSpPr>
          <p:spPr>
            <a:xfrm>
              <a:off x="6934200" y="3182105"/>
              <a:ext cx="1707349" cy="615900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39867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  <p:bldP spid="15" grpId="0"/>
      <p:bldP spid="17" grpId="0"/>
      <p:bldP spid="18" grpId="0"/>
      <p:bldP spid="20" grpId="0" animBg="1"/>
      <p:bldP spid="21" grpId="0" animBg="1"/>
      <p:bldP spid="22" grpId="0"/>
      <p:bldP spid="23" grpId="0"/>
      <p:bldP spid="25" grpId="0"/>
      <p:bldP spid="26" grpId="0" animBg="1"/>
      <p:bldP spid="28" grpId="0" animBg="1"/>
      <p:bldP spid="29" grpId="0"/>
      <p:bldP spid="30" grpId="0" animBg="1"/>
      <p:bldP spid="31" grpId="0" animBg="1"/>
      <p:bldP spid="32" grpId="0" animBg="1"/>
      <p:bldP spid="33" grpId="0"/>
      <p:bldP spid="34" grpId="0" animBg="1"/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1A49CEA-8037-4DBD-B90C-FF31679B4DED}"/>
              </a:ext>
            </a:extLst>
          </p:cNvPr>
          <p:cNvSpPr txBox="1"/>
          <p:nvPr/>
        </p:nvSpPr>
        <p:spPr>
          <a:xfrm>
            <a:off x="609600" y="762000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What about </a:t>
            </a:r>
            <a:r>
              <a:rPr lang="en-US" sz="1800" b="1" dirty="0"/>
              <a:t>high temperature </a:t>
            </a:r>
            <a:r>
              <a:rPr lang="en-US" sz="1800" dirty="0"/>
              <a:t>range?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699A17F-B47D-4E47-9DB4-06E18D0E01B5}"/>
              </a:ext>
            </a:extLst>
          </p:cNvPr>
          <p:cNvSpPr txBox="1"/>
          <p:nvPr/>
        </p:nvSpPr>
        <p:spPr>
          <a:xfrm>
            <a:off x="457200" y="228600"/>
            <a:ext cx="3581400" cy="40011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Debye Theory of Solids </a:t>
            </a:r>
            <a:r>
              <a:rPr lang="en-US" sz="1800" b="1" dirty="0"/>
              <a:t>cont.</a:t>
            </a: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77DA5D5-3BF0-41DE-A7DB-166EE5E629AE}"/>
                  </a:ext>
                </a:extLst>
              </p:cNvPr>
              <p:cNvSpPr txBox="1"/>
              <p:nvPr/>
            </p:nvSpPr>
            <p:spPr>
              <a:xfrm>
                <a:off x="4402392" y="699569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≫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77DA5D5-3BF0-41DE-A7DB-166EE5E629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2392" y="699569"/>
                <a:ext cx="1524000" cy="369332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296E5F6-6F3A-4E57-BC9A-D70DDA8D1E02}"/>
                  </a:ext>
                </a:extLst>
              </p:cNvPr>
              <p:cNvSpPr txBox="1"/>
              <p:nvPr/>
            </p:nvSpPr>
            <p:spPr>
              <a:xfrm>
                <a:off x="5847734" y="587252"/>
                <a:ext cx="1143000" cy="609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</m:sSub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den>
                      </m:f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296E5F6-6F3A-4E57-BC9A-D70DDA8D1E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734" y="587252"/>
                <a:ext cx="1143000" cy="6090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AF48CF8-E0C7-4DFA-8FF0-196D52FBFCC1}"/>
                  </a:ext>
                </a:extLst>
              </p:cNvPr>
              <p:cNvSpPr txBox="1"/>
              <p:nvPr/>
            </p:nvSpPr>
            <p:spPr>
              <a:xfrm>
                <a:off x="1066800" y="1219200"/>
                <a:ext cx="2209800" cy="5352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Since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h𝑐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sub>
                        </m:sSub>
                      </m:num>
                      <m:den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den>
                    </m:f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AF48CF8-E0C7-4DFA-8FF0-196D52FBF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1219200"/>
                <a:ext cx="2209800" cy="535211"/>
              </a:xfrm>
              <a:prstGeom prst="rect">
                <a:avLst/>
              </a:prstGeom>
              <a:blipFill>
                <a:blip r:embed="rId4"/>
                <a:stretch>
                  <a:fillRect l="-22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2FEEDE1-614D-4782-8C48-1C5D79370FCC}"/>
                  </a:ext>
                </a:extLst>
              </p:cNvPr>
              <p:cNvSpPr txBox="1"/>
              <p:nvPr/>
            </p:nvSpPr>
            <p:spPr>
              <a:xfrm>
                <a:off x="3001296" y="1219200"/>
                <a:ext cx="286610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𝑙𝑎𝑟𝑔𝑒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 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𝑠𝑚𝑎𝑙𝑙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2FEEDE1-614D-4782-8C48-1C5D79370F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1296" y="1219200"/>
                <a:ext cx="2866103" cy="369332"/>
              </a:xfrm>
              <a:prstGeom prst="rect">
                <a:avLst/>
              </a:prstGeom>
              <a:blipFill>
                <a:blip r:embed="rId5"/>
                <a:stretch>
                  <a:fillRect l="-170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D28BD44-905B-4A03-A109-7D7D4610E01B}"/>
                  </a:ext>
                </a:extLst>
              </p:cNvPr>
              <p:cNvSpPr txBox="1"/>
              <p:nvPr/>
            </p:nvSpPr>
            <p:spPr>
              <a:xfrm>
                <a:off x="4572000" y="1595144"/>
                <a:ext cx="3810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US" sz="1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1+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+⋯</m:t>
                    </m:r>
                  </m:oMath>
                </a14:m>
                <a:r>
                  <a:rPr lang="en-US" sz="1800" dirty="0"/>
                  <a:t>   (Taylor expansion)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D28BD44-905B-4A03-A109-7D7D4610E0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95144"/>
                <a:ext cx="3810000" cy="369332"/>
              </a:xfrm>
              <a:prstGeom prst="rect">
                <a:avLst/>
              </a:prstGeom>
              <a:blipFill>
                <a:blip r:embed="rId6"/>
                <a:stretch>
                  <a:fillRect t="-1000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BB9586BF-71B2-4CEA-9D48-419C49710FDD}"/>
              </a:ext>
            </a:extLst>
          </p:cNvPr>
          <p:cNvSpPr txBox="1"/>
          <p:nvPr/>
        </p:nvSpPr>
        <p:spPr>
          <a:xfrm>
            <a:off x="1066800" y="22098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Now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F8452B-39FF-400B-995F-CFE529888711}"/>
                  </a:ext>
                </a:extLst>
              </p:cNvPr>
              <p:cNvSpPr txBox="1"/>
              <p:nvPr/>
            </p:nvSpPr>
            <p:spPr>
              <a:xfrm>
                <a:off x="1752600" y="2063786"/>
                <a:ext cx="4876800" cy="59606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  <m:e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sup>
                            </m:sSup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−1</m:t>
                            </m:r>
                          </m:den>
                        </m:f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≈</m:t>
                        </m:r>
                      </m:e>
                    </m:nary>
                  </m:oMath>
                </a14:m>
                <a:r>
                  <a:rPr lang="en-US" sz="1800" dirty="0"/>
                  <a:t>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  <m:e>
                        <m:f>
                          <m:f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p>
                              <m:sSup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den>
                        </m:f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𝑑𝑥</m:t>
                        </m:r>
                      </m:e>
                    </m:nary>
                    <m:r>
                      <a:rPr 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nary>
                      <m:naryPr>
                        <m:ctrlPr>
                          <a:rPr lang="en-US" sz="1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sub>
                      <m:sup>
                        <m:f>
                          <m:fPr>
                            <m:ctrlP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180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𝐷</m:t>
                                </m:r>
                              </m:sub>
                            </m:sSub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𝑇</m:t>
                            </m:r>
                          </m:den>
                        </m:f>
                      </m:sup>
                      <m:e>
                        <m:sSup>
                          <m:sSupPr>
                            <m:ctrlPr>
                              <a:rPr lang="en-US" sz="1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𝑑𝑥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>
                                  <m:fPr>
                                    <m:ctrlP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sSub>
                                      <m:sSubPr>
                                        <m:ctrlP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𝑇</m:t>
                                        </m:r>
                                      </m:e>
                                      <m:sub>
                                        <m:r>
                                          <a:rPr lang="en-US" sz="1800" b="0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</a:rPr>
                                          <m:t>𝐷</m:t>
                                        </m:r>
                                      </m:sub>
                                    </m:sSub>
                                  </m:num>
                                  <m:den>
                                    <m:r>
                                      <a:rPr lang="en-US" sz="1800" b="0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𝑇</m:t>
                                    </m:r>
                                  </m:den>
                                </m:f>
                              </m:e>
                            </m:d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e>
                    </m:nary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F8452B-39FF-400B-995F-CFE5298887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2600" y="2063786"/>
                <a:ext cx="4876800" cy="5960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1791962-9F72-4190-8A4B-C7420A9AAF3C}"/>
                  </a:ext>
                </a:extLst>
              </p:cNvPr>
              <p:cNvSpPr txBox="1"/>
              <p:nvPr/>
            </p:nvSpPr>
            <p:spPr>
              <a:xfrm>
                <a:off x="1061884" y="2814824"/>
                <a:ext cx="3079343" cy="8186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</m:num>
                        <m:den>
                          <m:sSubSup>
                            <m:sSub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b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den>
                      </m:f>
                      <m:nary>
                        <m:nary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𝑇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sub>
                              </m:sSub>
                            </m:num>
                            <m:den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den>
                          </m:f>
                        </m:sup>
                        <m:e>
                          <m:f>
                            <m:f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sup>
                              </m:s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1791962-9F72-4190-8A4B-C7420A9AAF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884" y="2814824"/>
                <a:ext cx="3079343" cy="81868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Arrow: Down 15">
            <a:extLst>
              <a:ext uri="{FF2B5EF4-FFF2-40B4-BE49-F238E27FC236}">
                <a16:creationId xmlns:a16="http://schemas.microsoft.com/office/drawing/2014/main" id="{10E9A451-10F7-42A1-82AA-B759FAD0327D}"/>
              </a:ext>
            </a:extLst>
          </p:cNvPr>
          <p:cNvSpPr/>
          <p:nvPr/>
        </p:nvSpPr>
        <p:spPr>
          <a:xfrm rot="16200000">
            <a:off x="4244466" y="3119624"/>
            <a:ext cx="152400" cy="304800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E03A506-8C84-422D-A845-E11D99B99842}"/>
                  </a:ext>
                </a:extLst>
              </p:cNvPr>
              <p:cNvSpPr txBox="1"/>
              <p:nvPr/>
            </p:nvSpPr>
            <p:spPr>
              <a:xfrm>
                <a:off x="4536976" y="2985695"/>
                <a:ext cx="2092424" cy="5726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𝑈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  <m:sSub>
                          <m:sSub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𝑘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sub>
                        </m:sSub>
                        <m:sSup>
                          <m:s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sSubSup>
                          <m:sSubSup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𝐷</m:t>
                            </m:r>
                          </m:sub>
                          <m:sup>
                            <m: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bSup>
                      </m:den>
                    </m:f>
                  </m:oMath>
                </a14:m>
                <a:r>
                  <a:rPr lang="en-US" sz="1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𝑇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𝐷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E03A506-8C84-422D-A845-E11D99B998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976" y="2985695"/>
                <a:ext cx="2092424" cy="57265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B7CCFAC-3955-4A0A-8A70-04909E77C71A}"/>
                  </a:ext>
                </a:extLst>
              </p:cNvPr>
              <p:cNvSpPr txBox="1"/>
              <p:nvPr/>
            </p:nvSpPr>
            <p:spPr>
              <a:xfrm>
                <a:off x="7005484" y="3011158"/>
                <a:ext cx="1376516" cy="369332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𝑈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B7CCFAC-3955-4A0A-8A70-04909E77C7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5484" y="3011158"/>
                <a:ext cx="137651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42F6A6F-001B-4762-B13F-90B50EC8DAAA}"/>
                  </a:ext>
                </a:extLst>
              </p:cNvPr>
              <p:cNvSpPr txBox="1"/>
              <p:nvPr/>
            </p:nvSpPr>
            <p:spPr>
              <a:xfrm>
                <a:off x="1062655" y="3886096"/>
                <a:ext cx="2021454" cy="5445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And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ctrlPr>
                              <a:rPr lang="en-US" sz="1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𝑈</m:t>
                                </m:r>
                              </m:num>
                              <m:den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𝜕</m:t>
                                </m:r>
                                <m:r>
                                  <a:rPr lang="en-US" sz="1800" b="0" i="1" smtClean="0">
                                    <a:latin typeface="Cambria Math" panose="02040503050406030204" pitchFamily="18" charset="0"/>
                                  </a:rPr>
                                  <m:t>𝑇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C42F6A6F-001B-4762-B13F-90B50EC8DA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2655" y="3886096"/>
                <a:ext cx="2021454" cy="544573"/>
              </a:xfrm>
              <a:prstGeom prst="rect">
                <a:avLst/>
              </a:prstGeom>
              <a:blipFill>
                <a:blip r:embed="rId11"/>
                <a:stretch>
                  <a:fillRect l="-2410" b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019A49E-4642-4595-B906-3F0E97538FD3}"/>
                  </a:ext>
                </a:extLst>
              </p:cNvPr>
              <p:cNvSpPr txBox="1"/>
              <p:nvPr/>
            </p:nvSpPr>
            <p:spPr>
              <a:xfrm>
                <a:off x="3991897" y="3959358"/>
                <a:ext cx="1371600" cy="369332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𝑁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2019A49E-4642-4595-B906-3F0E97538F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1897" y="3959358"/>
                <a:ext cx="1371600" cy="3693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Box 21">
            <a:extLst>
              <a:ext uri="{FF2B5EF4-FFF2-40B4-BE49-F238E27FC236}">
                <a16:creationId xmlns:a16="http://schemas.microsoft.com/office/drawing/2014/main" id="{026EBA70-4AF6-4E56-BD1A-80021955A06C}"/>
              </a:ext>
            </a:extLst>
          </p:cNvPr>
          <p:cNvSpPr txBox="1"/>
          <p:nvPr/>
        </p:nvSpPr>
        <p:spPr>
          <a:xfrm>
            <a:off x="5486400" y="3820858"/>
            <a:ext cx="2408903" cy="646331"/>
          </a:xfrm>
          <a:prstGeom prst="rect">
            <a:avLst/>
          </a:prstGeom>
          <a:solidFill>
            <a:srgbClr val="D56653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800" dirty="0"/>
              <a:t>Independent of </a:t>
            </a:r>
            <a:r>
              <a:rPr lang="en-US" sz="1800" i="1" dirty="0"/>
              <a:t>T</a:t>
            </a:r>
            <a:r>
              <a:rPr lang="en-US" sz="1800" dirty="0"/>
              <a:t> in high temperature range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020645-DFD9-43E4-BCB5-3D31E3BD30C0}"/>
              </a:ext>
            </a:extLst>
          </p:cNvPr>
          <p:cNvSpPr txBox="1"/>
          <p:nvPr/>
        </p:nvSpPr>
        <p:spPr>
          <a:xfrm>
            <a:off x="1562100" y="4545029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In high temperature Debye model agrees with Einstein model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2D8571A-7D69-4927-8AA7-01CB0DD75C4A}"/>
              </a:ext>
            </a:extLst>
          </p:cNvPr>
          <p:cNvSpPr txBox="1"/>
          <p:nvPr/>
        </p:nvSpPr>
        <p:spPr>
          <a:xfrm>
            <a:off x="609600" y="5078323"/>
            <a:ext cx="2021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Low Temperature,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E9BCED4-C9DE-4E7C-8949-ED8B994F2A34}"/>
                  </a:ext>
                </a:extLst>
              </p:cNvPr>
              <p:cNvSpPr txBox="1"/>
              <p:nvPr/>
            </p:nvSpPr>
            <p:spPr>
              <a:xfrm>
                <a:off x="2514600" y="5077097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≪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BE9BCED4-C9DE-4E7C-8949-ED8B994F2A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4600" y="5077097"/>
                <a:ext cx="914400" cy="369332"/>
              </a:xfrm>
              <a:prstGeom prst="rect">
                <a:avLst/>
              </a:prstGeom>
              <a:blipFill>
                <a:blip r:embed="rId1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9DC7FF3-7DDF-49EC-98AA-85884F19CAD4}"/>
                  </a:ext>
                </a:extLst>
              </p:cNvPr>
              <p:cNvSpPr txBox="1"/>
              <p:nvPr/>
            </p:nvSpPr>
            <p:spPr>
              <a:xfrm>
                <a:off x="1371600" y="5516736"/>
                <a:ext cx="1073258" cy="369332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sz="1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∝</m:t>
                      </m:r>
                      <m:sSup>
                        <m:sSupPr>
                          <m:ctrlP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99DC7FF3-7DDF-49EC-98AA-85884F19CA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516736"/>
                <a:ext cx="1073258" cy="3693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498A8788-2C3B-43FD-BCA7-0F9BEB15158E}"/>
              </a:ext>
            </a:extLst>
          </p:cNvPr>
          <p:cNvSpPr txBox="1"/>
          <p:nvPr/>
        </p:nvSpPr>
        <p:spPr>
          <a:xfrm>
            <a:off x="3550674" y="5064105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High Temperature,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311C569-09B2-4492-8A88-3B038690D52F}"/>
                  </a:ext>
                </a:extLst>
              </p:cNvPr>
              <p:cNvSpPr txBox="1"/>
              <p:nvPr/>
            </p:nvSpPr>
            <p:spPr>
              <a:xfrm>
                <a:off x="3713831" y="5474483"/>
                <a:ext cx="2325942" cy="369332"/>
              </a:xfrm>
              <a:prstGeom prst="rect">
                <a:avLst/>
              </a:prstGeom>
              <a:noFill/>
              <a:ln w="15875"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sub>
                    </m:sSub>
                  </m:oMath>
                </a14:m>
                <a:r>
                  <a:rPr lang="en-US" sz="1800" dirty="0"/>
                  <a:t>is independent of </a:t>
                </a:r>
                <a:r>
                  <a:rPr lang="en-US" sz="1800" i="1" dirty="0"/>
                  <a:t>T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8311C569-09B2-4492-8A88-3B038690D5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13831" y="5474483"/>
                <a:ext cx="2325942" cy="369332"/>
              </a:xfrm>
              <a:prstGeom prst="rect">
                <a:avLst/>
              </a:prstGeom>
              <a:blipFill>
                <a:blip r:embed="rId15"/>
                <a:stretch>
                  <a:fillRect t="-6250" b="-20313"/>
                </a:stretch>
              </a:blipFill>
              <a:ln w="158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CD7DF26-A8C6-4568-A8BF-8C37AADCCCF2}"/>
                  </a:ext>
                </a:extLst>
              </p:cNvPr>
              <p:cNvSpPr txBox="1"/>
              <p:nvPr/>
            </p:nvSpPr>
            <p:spPr>
              <a:xfrm>
                <a:off x="5524500" y="5059409"/>
                <a:ext cx="914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≫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CD7DF26-A8C6-4568-A8BF-8C37AADCCCF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500" y="5059409"/>
                <a:ext cx="914400" cy="369332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FF8010BC-7C3D-46E2-B129-F4FB021130E7}"/>
              </a:ext>
            </a:extLst>
          </p:cNvPr>
          <p:cNvSpPr txBox="1"/>
          <p:nvPr/>
        </p:nvSpPr>
        <p:spPr>
          <a:xfrm>
            <a:off x="609599" y="5989842"/>
            <a:ext cx="29957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Debye Temperature</a:t>
            </a:r>
            <a:r>
              <a:rPr lang="en-US" sz="1800" dirty="0"/>
              <a:t>, </a:t>
            </a:r>
            <a:r>
              <a:rPr lang="en-US" sz="1800" i="1" dirty="0"/>
              <a:t>T</a:t>
            </a:r>
            <a:r>
              <a:rPr lang="en-US" sz="1800" i="1" baseline="-25000" dirty="0"/>
              <a:t>D</a:t>
            </a:r>
            <a:r>
              <a:rPr lang="en-US" sz="1800" i="1" dirty="0"/>
              <a:t>  </a:t>
            </a:r>
            <a:r>
              <a:rPr lang="en-US" sz="1800" dirty="0"/>
              <a:t>for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3C92F83-CC8D-48D0-9C1C-42CF47F4F2ED}"/>
              </a:ext>
            </a:extLst>
          </p:cNvPr>
          <p:cNvSpPr txBox="1"/>
          <p:nvPr/>
        </p:nvSpPr>
        <p:spPr>
          <a:xfrm>
            <a:off x="3605369" y="5987231"/>
            <a:ext cx="14238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Lead   88 </a:t>
            </a:r>
            <a:r>
              <a:rPr lang="en-US" sz="1800" i="1" dirty="0"/>
              <a:t>K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5A57324-1AB0-4799-8646-B8DB2430A2B6}"/>
              </a:ext>
            </a:extLst>
          </p:cNvPr>
          <p:cNvSpPr txBox="1"/>
          <p:nvPr/>
        </p:nvSpPr>
        <p:spPr>
          <a:xfrm>
            <a:off x="5164392" y="5987231"/>
            <a:ext cx="20186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Diamond    1860 </a:t>
            </a:r>
            <a:r>
              <a:rPr lang="en-US" sz="1800" i="1" dirty="0"/>
              <a:t>K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8988B20-7897-4AC3-A160-98D34EF96D80}"/>
              </a:ext>
            </a:extLst>
          </p:cNvPr>
          <p:cNvSpPr txBox="1"/>
          <p:nvPr/>
        </p:nvSpPr>
        <p:spPr>
          <a:xfrm>
            <a:off x="6533074" y="5025679"/>
            <a:ext cx="2478652" cy="923330"/>
          </a:xfrm>
          <a:prstGeom prst="rect">
            <a:avLst/>
          </a:prstGeom>
          <a:noFill/>
          <a:ln w="15875">
            <a:solidFill>
              <a:srgbClr val="00B050"/>
            </a:solidFill>
            <a:prstDash val="lgDash"/>
          </a:ln>
        </p:spPr>
        <p:txBody>
          <a:bodyPr wrap="square" rtlCol="0">
            <a:spAutoFit/>
          </a:bodyPr>
          <a:lstStyle/>
          <a:p>
            <a:r>
              <a:rPr lang="en-US" sz="1800" dirty="0"/>
              <a:t>Debye model of solid is in complete agreement with experimental data</a:t>
            </a:r>
          </a:p>
        </p:txBody>
      </p:sp>
    </p:spTree>
    <p:extLst>
      <p:ext uri="{BB962C8B-B14F-4D97-AF65-F5344CB8AC3E}">
        <p14:creationId xmlns:p14="http://schemas.microsoft.com/office/powerpoint/2010/main" val="2688504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 animBg="1"/>
      <p:bldP spid="20" grpId="0"/>
      <p:bldP spid="21" grpId="0" animBg="1"/>
      <p:bldP spid="22" grpId="0" animBg="1"/>
      <p:bldP spid="23" grpId="0"/>
      <p:bldP spid="24" grpId="0"/>
      <p:bldP spid="25" grpId="0"/>
      <p:bldP spid="26" grpId="0" animBg="1"/>
      <p:bldP spid="27" grpId="0"/>
      <p:bldP spid="28" grpId="0" animBg="1"/>
      <p:bldP spid="29" grpId="0"/>
      <p:bldP spid="30" grpId="0"/>
      <p:bldP spid="31" grpId="0"/>
      <p:bldP spid="32" grpId="0"/>
      <p:bldP spid="3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B7BA88-5B45-44E7-B023-39625BC9C909}"/>
              </a:ext>
            </a:extLst>
          </p:cNvPr>
          <p:cNvSpPr txBox="1"/>
          <p:nvPr/>
        </p:nvSpPr>
        <p:spPr>
          <a:xfrm>
            <a:off x="838200" y="304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Problem 7.11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70BF37B-DCDC-4A59-8E57-870D075CF4DF}"/>
              </a:ext>
            </a:extLst>
          </p:cNvPr>
          <p:cNvSpPr txBox="1"/>
          <p:nvPr/>
        </p:nvSpPr>
        <p:spPr>
          <a:xfrm>
            <a:off x="533400" y="674132"/>
            <a:ext cx="7620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For a system of Fermions at room temperature, compute the probability of a single-particle state being occupied if its energy is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600" dirty="0"/>
              <a:t>1 </a:t>
            </a:r>
            <a:r>
              <a:rPr lang="en-US" sz="1600" dirty="0" err="1"/>
              <a:t>ev</a:t>
            </a:r>
            <a:r>
              <a:rPr lang="en-US" sz="1600" dirty="0"/>
              <a:t> less the </a:t>
            </a:r>
            <a:r>
              <a:rPr lang="el-GR" sz="1600" dirty="0"/>
              <a:t>μ</a:t>
            </a:r>
            <a:endParaRPr lang="en-US" sz="1600" dirty="0"/>
          </a:p>
          <a:p>
            <a:pPr marL="342900" indent="-342900">
              <a:buFont typeface="+mj-lt"/>
              <a:buAutoNum type="alphaLcParenR"/>
            </a:pPr>
            <a:r>
              <a:rPr lang="en-US" sz="1600" dirty="0"/>
              <a:t>0.01 eV less than μ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600" dirty="0"/>
              <a:t>Equals to μ</a:t>
            </a:r>
          </a:p>
          <a:p>
            <a:pPr marL="342900" indent="-342900">
              <a:buFont typeface="+mj-lt"/>
              <a:buAutoNum type="alphaLcParenR"/>
            </a:pPr>
            <a:r>
              <a:rPr lang="en-US" sz="1600" dirty="0"/>
              <a:t>0.01 eV greater than </a:t>
            </a:r>
            <a:r>
              <a:rPr lang="el-GR" sz="1600" dirty="0"/>
              <a:t>μ</a:t>
            </a:r>
            <a:endParaRPr lang="en-US" sz="1600" dirty="0"/>
          </a:p>
          <a:p>
            <a:pPr marL="342900" indent="-342900">
              <a:buFont typeface="+mj-lt"/>
              <a:buAutoNum type="alphaLcParenR"/>
            </a:pPr>
            <a:r>
              <a:rPr lang="en-US" sz="1600" dirty="0"/>
              <a:t>1 eV greater than </a:t>
            </a:r>
            <a:r>
              <a:rPr lang="el-GR" sz="1600" dirty="0"/>
              <a:t>μ</a:t>
            </a:r>
            <a:endParaRPr lang="en-US" sz="1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DF692E-77DB-4F1C-AC9D-4BE1E64926DE}"/>
                  </a:ext>
                </a:extLst>
              </p:cNvPr>
              <p:cNvSpPr txBox="1"/>
              <p:nvPr/>
            </p:nvSpPr>
            <p:spPr>
              <a:xfrm>
                <a:off x="3924300" y="1687378"/>
                <a:ext cx="2667000" cy="14365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−(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)/</m:t>
                              </m:r>
                              <m:sSubSup>
                                <m:sSubSupPr>
                                  <m:ctrlP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  <m:sup/>
                              </m:sSub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−(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)/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  <m:sup/>
                              </m:sSub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den>
                      </m:f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𝜇</m:t>
                              </m:r>
                              <m:r>
                                <a:rPr lang="en-US" sz="1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)/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𝑘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sub>
                                <m:sup/>
                              </m:sSub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DDF692E-77DB-4F1C-AC9D-4BE1E64926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4300" y="1687378"/>
                <a:ext cx="2667000" cy="143654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A4AC762A-F78C-4372-9299-2FD154BC6EF8}"/>
              </a:ext>
            </a:extLst>
          </p:cNvPr>
          <p:cNvSpPr txBox="1"/>
          <p:nvPr/>
        </p:nvSpPr>
        <p:spPr>
          <a:xfrm>
            <a:off x="4343400" y="1229213"/>
            <a:ext cx="2247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Fermi-Dirac statistics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3E6B84-EDD0-421B-9612-8FC6BB2C65D8}"/>
                  </a:ext>
                </a:extLst>
              </p:cNvPr>
              <p:cNvSpPr txBox="1"/>
              <p:nvPr/>
            </p:nvSpPr>
            <p:spPr>
              <a:xfrm>
                <a:off x="6781800" y="1878002"/>
                <a:ext cx="2133600" cy="5875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i="1" dirty="0"/>
                  <a:t>T =300 K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=8.62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−5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𝑒𝑉</m:t>
                      </m:r>
                    </m:oMath>
                  </m:oMathPara>
                </a14:m>
                <a:endParaRPr lang="en-US" sz="1600" i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D3E6B84-EDD0-421B-9612-8FC6BB2C65D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1878002"/>
                <a:ext cx="2133600" cy="587597"/>
              </a:xfrm>
              <a:prstGeom prst="rect">
                <a:avLst/>
              </a:prstGeom>
              <a:blipFill>
                <a:blip r:embed="rId3"/>
                <a:stretch>
                  <a:fillRect l="-1714" t="-31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EEB1B99-6393-4A08-BD82-6E7B5EACFB5D}"/>
              </a:ext>
            </a:extLst>
          </p:cNvPr>
          <p:cNvSpPr txBox="1"/>
          <p:nvPr/>
        </p:nvSpPr>
        <p:spPr>
          <a:xfrm>
            <a:off x="838200" y="3429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Problem 7.20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F100440-1DFE-4CD1-823C-431AF29F1F37}"/>
                  </a:ext>
                </a:extLst>
              </p:cNvPr>
              <p:cNvSpPr txBox="1"/>
              <p:nvPr/>
            </p:nvSpPr>
            <p:spPr>
              <a:xfrm>
                <a:off x="762000" y="3798332"/>
                <a:ext cx="75438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At the center of the sun, the temperature is approximately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</m:oMath>
                </a14:m>
                <a:r>
                  <a:rPr lang="en-US" sz="1600" dirty="0"/>
                  <a:t>K and the concentration of electrons is approximately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32</m:t>
                        </m:r>
                      </m:sup>
                    </m:sSup>
                  </m:oMath>
                </a14:m>
                <a:r>
                  <a:rPr lang="en-US" sz="1600" dirty="0"/>
                  <a:t>per cubic meter. Would it be (approximately) valid to treat these electrons as a “classical” ideal gas (using Boltzmann statistics, or as a degenerate Fermi gas (with T~0 K), or neither?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F100440-1DFE-4CD1-823C-431AF29F1F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798332"/>
                <a:ext cx="7543800" cy="1077218"/>
              </a:xfrm>
              <a:prstGeom prst="rect">
                <a:avLst/>
              </a:prstGeom>
              <a:blipFill>
                <a:blip r:embed="rId4"/>
                <a:stretch>
                  <a:fillRect l="-404" t="-1695" r="-969" b="-62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583BF0-7102-4010-8AF8-D5B6CBB2876C}"/>
                  </a:ext>
                </a:extLst>
              </p:cNvPr>
              <p:cNvSpPr txBox="1"/>
              <p:nvPr/>
            </p:nvSpPr>
            <p:spPr>
              <a:xfrm>
                <a:off x="1295400" y="5029200"/>
                <a:ext cx="2057400" cy="7805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𝜖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𝑉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2/3</m:t>
                          </m:r>
                        </m:sup>
                      </m:sSup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7583BF0-7102-4010-8AF8-D5B6CBB287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5029200"/>
                <a:ext cx="2057400" cy="78053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3CC77E-F547-43E6-BFD3-2C03E669D6CC}"/>
                  </a:ext>
                </a:extLst>
              </p:cNvPr>
              <p:cNvSpPr txBox="1"/>
              <p:nvPr/>
            </p:nvSpPr>
            <p:spPr>
              <a:xfrm>
                <a:off x="4114800" y="5105400"/>
                <a:ext cx="1752600" cy="612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𝐹</m:t>
                          </m:r>
                        </m:sub>
                      </m:sSub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𝜖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𝐹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E3CC77E-F547-43E6-BFD3-2C03E669D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5105400"/>
                <a:ext cx="1752600" cy="61202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F5B9C37-E044-4DBD-8FFA-E225593007AF}"/>
                  </a:ext>
                </a:extLst>
              </p:cNvPr>
              <p:cNvSpPr txBox="1"/>
              <p:nvPr/>
            </p:nvSpPr>
            <p:spPr>
              <a:xfrm>
                <a:off x="6324600" y="5042081"/>
                <a:ext cx="22098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/>
                  <a:t>Since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 ~</m:t>
                    </m:r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endParaRPr lang="en-US" sz="1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EF5B9C37-E044-4DBD-8FFA-E225593007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5042081"/>
                <a:ext cx="2209800" cy="369332"/>
              </a:xfrm>
              <a:prstGeom prst="rect">
                <a:avLst/>
              </a:prstGeom>
              <a:blipFill>
                <a:blip r:embed="rId7"/>
                <a:stretch>
                  <a:fillRect l="-2486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7D02F989-1D03-4D1D-ADA5-579D5BC3A682}"/>
              </a:ext>
            </a:extLst>
          </p:cNvPr>
          <p:cNvSpPr txBox="1"/>
          <p:nvPr/>
        </p:nvSpPr>
        <p:spPr>
          <a:xfrm>
            <a:off x="1047750" y="5808605"/>
            <a:ext cx="67246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/>
              <a:t>We can not treat it either ordinary classical ideal gas (where </a:t>
            </a:r>
            <a:r>
              <a:rPr lang="en-US" sz="1800" i="1" dirty="0"/>
              <a:t>T &gt;&gt; T</a:t>
            </a:r>
            <a:r>
              <a:rPr lang="en-US" sz="1800" i="1" baseline="-25000" dirty="0"/>
              <a:t>F</a:t>
            </a:r>
            <a:r>
              <a:rPr lang="en-US" sz="1800" dirty="0"/>
              <a:t>)</a:t>
            </a:r>
            <a:r>
              <a:rPr lang="en-US" sz="1800" i="1" dirty="0"/>
              <a:t>  </a:t>
            </a:r>
            <a:r>
              <a:rPr lang="en-US" sz="1800" dirty="0"/>
              <a:t>nor degenerate Fermi gas (where </a:t>
            </a:r>
            <a:r>
              <a:rPr lang="en-US" sz="1800" i="1" dirty="0"/>
              <a:t>T &lt;&lt; T</a:t>
            </a:r>
            <a:r>
              <a:rPr lang="en-US" sz="1800" i="1" baseline="-25000" dirty="0"/>
              <a:t>F</a:t>
            </a:r>
            <a:r>
              <a:rPr lang="en-US" sz="1800" dirty="0"/>
              <a:t>)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131DE71-E289-4745-837A-9FE15D0B0B4B}"/>
              </a:ext>
            </a:extLst>
          </p:cNvPr>
          <p:cNvSpPr txBox="1"/>
          <p:nvPr/>
        </p:nvSpPr>
        <p:spPr>
          <a:xfrm>
            <a:off x="381000" y="2819400"/>
            <a:ext cx="2667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7.12 is similar problem, do it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5231721-2115-4FF5-B7E3-A5000006CA80}"/>
              </a:ext>
            </a:extLst>
          </p:cNvPr>
          <p:cNvSpPr txBox="1"/>
          <p:nvPr/>
        </p:nvSpPr>
        <p:spPr>
          <a:xfrm>
            <a:off x="3876367" y="3239353"/>
            <a:ext cx="2937387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7.13 is similar  but Bosons, do it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623D51F9-91A2-4217-9315-8809ACF26A1E}"/>
              </a:ext>
            </a:extLst>
          </p:cNvPr>
          <p:cNvCxnSpPr>
            <a:cxnSpLocks/>
          </p:cNvCxnSpPr>
          <p:nvPr/>
        </p:nvCxnSpPr>
        <p:spPr>
          <a:xfrm flipH="1" flipV="1">
            <a:off x="5867400" y="2512646"/>
            <a:ext cx="571500" cy="279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0117265-84E5-4DAE-A831-490DD416C53A}"/>
                  </a:ext>
                </a:extLst>
              </p:cNvPr>
              <p:cNvSpPr txBox="1"/>
              <p:nvPr/>
            </p:nvSpPr>
            <p:spPr>
              <a:xfrm>
                <a:off x="6477000" y="26674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𝑍</m:t>
                          </m:r>
                        </m:e>
                        <m: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𝐺</m:t>
                          </m:r>
                        </m:sub>
                      </m:sSub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0117265-84E5-4DAE-A831-490DD416C5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2667400"/>
                <a:ext cx="457200" cy="33855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6BB94B9-1014-47DF-BC11-203D3C392699}"/>
                  </a:ext>
                </a:extLst>
              </p:cNvPr>
              <p:cNvSpPr txBox="1"/>
              <p:nvPr/>
            </p:nvSpPr>
            <p:spPr>
              <a:xfrm>
                <a:off x="6705600" y="1108122"/>
                <a:ext cx="1295400" cy="606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b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16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6BB94B9-1014-47DF-BC11-203D3C39269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1108122"/>
                <a:ext cx="1295400" cy="60670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2443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2" grpId="0"/>
      <p:bldP spid="13" grpId="0"/>
      <p:bldP spid="14" grpId="0"/>
      <p:bldP spid="15" grpId="0"/>
      <p:bldP spid="16" grpId="0" animBg="1"/>
      <p:bldP spid="17" grpId="0" animBg="1"/>
      <p:bldP spid="20" grpId="0"/>
      <p:bldP spid="2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49A9B13-3C6D-4CEB-8E4B-B0DBD146D449}"/>
              </a:ext>
            </a:extLst>
          </p:cNvPr>
          <p:cNvSpPr txBox="1"/>
          <p:nvPr/>
        </p:nvSpPr>
        <p:spPr>
          <a:xfrm>
            <a:off x="786581" y="41910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Problem 7.58</a:t>
            </a:r>
          </a:p>
        </p:txBody>
      </p:sp>
      <p:sp>
        <p:nvSpPr>
          <p:cNvPr id="3" name="TextBox 4">
            <a:extLst>
              <a:ext uri="{FF2B5EF4-FFF2-40B4-BE49-F238E27FC236}">
                <a16:creationId xmlns:a16="http://schemas.microsoft.com/office/drawing/2014/main" id="{B9B7BA88-5B45-44E7-B023-39625BC9C909}"/>
              </a:ext>
            </a:extLst>
          </p:cNvPr>
          <p:cNvSpPr txBox="1"/>
          <p:nvPr/>
        </p:nvSpPr>
        <p:spPr>
          <a:xfrm>
            <a:off x="838200" y="968477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Problem 7.25</a:t>
            </a:r>
          </a:p>
        </p:txBody>
      </p:sp>
      <p:sp>
        <p:nvSpPr>
          <p:cNvPr id="4" name="TextBox 4">
            <a:extLst>
              <a:ext uri="{FF2B5EF4-FFF2-40B4-BE49-F238E27FC236}">
                <a16:creationId xmlns:a16="http://schemas.microsoft.com/office/drawing/2014/main" id="{B9B7BA88-5B45-44E7-B023-39625BC9C909}"/>
              </a:ext>
            </a:extLst>
          </p:cNvPr>
          <p:cNvSpPr txBox="1"/>
          <p:nvPr/>
        </p:nvSpPr>
        <p:spPr>
          <a:xfrm>
            <a:off x="838200" y="2590800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800" b="1" dirty="0"/>
              <a:t>Problem 7.26</a:t>
            </a:r>
          </a:p>
        </p:txBody>
      </p:sp>
    </p:spTree>
    <p:extLst>
      <p:ext uri="{BB962C8B-B14F-4D97-AF65-F5344CB8AC3E}">
        <p14:creationId xmlns:p14="http://schemas.microsoft.com/office/powerpoint/2010/main" val="389331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FBC18835-4E7D-4C1A-B990-D05A6C8B7A70}"/>
              </a:ext>
            </a:extLst>
          </p:cNvPr>
          <p:cNvSpPr txBox="1"/>
          <p:nvPr/>
        </p:nvSpPr>
        <p:spPr>
          <a:xfrm>
            <a:off x="838200" y="914400"/>
            <a:ext cx="7848600" cy="1740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Chapter 7: Practice Problems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7.9, 7.11, 7.13, 7.20, 7.25, 7.26 (a, b), 7.44 (a), 7.45, </a:t>
            </a:r>
            <a:r>
              <a:rPr lang="en-US" sz="1800" strike="sngStrike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7.46 (a, b, c), 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 7.58.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B979193-7525-4935-AC10-B210F19F7AB2}"/>
              </a:ext>
            </a:extLst>
          </p:cNvPr>
          <p:cNvSpPr txBox="1"/>
          <p:nvPr/>
        </p:nvSpPr>
        <p:spPr>
          <a:xfrm>
            <a:off x="961102" y="2975144"/>
            <a:ext cx="5458134" cy="12125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Assignment</a:t>
            </a:r>
            <a:r>
              <a:rPr lang="en-US" b="1" dirty="0">
                <a:ea typeface="Calibri" panose="020F0502020204030204" pitchFamily="34" charset="0"/>
                <a:cs typeface="Times New Roman" panose="02020603050405020304" pitchFamily="18" charset="0"/>
              </a:rPr>
              <a:t># 10</a:t>
            </a:r>
            <a:endParaRPr lang="en-US" sz="1800" b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7.6, 7.14, </a:t>
            </a:r>
            <a:r>
              <a:rPr lang="en-US" sz="2000" strike="sngStrike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7.16</a:t>
            </a:r>
            <a:r>
              <a:rPr 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, 7.18, and 7.19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1">
            <a:extLst>
              <a:ext uri="{FF2B5EF4-FFF2-40B4-BE49-F238E27FC236}">
                <a16:creationId xmlns:a16="http://schemas.microsoft.com/office/drawing/2014/main" id="{0B457019-B503-497E-9DCA-8E7F2B529AAF}"/>
              </a:ext>
            </a:extLst>
          </p:cNvPr>
          <p:cNvSpPr txBox="1"/>
          <p:nvPr/>
        </p:nvSpPr>
        <p:spPr>
          <a:xfrm>
            <a:off x="4267200" y="3155497"/>
            <a:ext cx="2514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dirty="0"/>
              <a:t>Due Friday, 4/29/2022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8612D91-56A4-4EC1-A65C-F47F167049CE}"/>
              </a:ext>
            </a:extLst>
          </p:cNvPr>
          <p:cNvSpPr txBox="1"/>
          <p:nvPr/>
        </p:nvSpPr>
        <p:spPr>
          <a:xfrm>
            <a:off x="3733800" y="5105400"/>
            <a:ext cx="38862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Exam-3,   Monday, May 2nd</a:t>
            </a:r>
          </a:p>
        </p:txBody>
      </p:sp>
    </p:spTree>
    <p:extLst>
      <p:ext uri="{BB962C8B-B14F-4D97-AF65-F5344CB8AC3E}">
        <p14:creationId xmlns:p14="http://schemas.microsoft.com/office/powerpoint/2010/main" val="265171272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9423</TotalTime>
  <Words>1022</Words>
  <Application>Microsoft Office PowerPoint</Application>
  <PresentationFormat>On-screen Show (4:3)</PresentationFormat>
  <Paragraphs>152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Cambria Math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13.   Thermodynamic Potentials (Ch. 5)</dc:title>
  <dc:creator>Michael Gershenson</dc:creator>
  <cp:lastModifiedBy>Tariq Gilani</cp:lastModifiedBy>
  <cp:revision>289</cp:revision>
  <dcterms:created xsi:type="dcterms:W3CDTF">2005-03-02T18:26:37Z</dcterms:created>
  <dcterms:modified xsi:type="dcterms:W3CDTF">2022-04-29T14:55:42Z</dcterms:modified>
</cp:coreProperties>
</file>